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Lst>
  <p:sldSz cy="5143500" cx="9144000"/>
  <p:notesSz cx="6858000" cy="9144000"/>
  <p:embeddedFontLst>
    <p:embeddedFont>
      <p:font typeface="Indie Flower"/>
      <p:regular r:id="rId104"/>
    </p:embeddedFont>
    <p:embeddedFont>
      <p:font typeface="Century Gothic"/>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CenturyGothic-italic.fntdata"/><Relationship Id="rId106" Type="http://schemas.openxmlformats.org/officeDocument/2006/relationships/font" Target="fonts/CenturyGothic-bold.fntdata"/><Relationship Id="rId105" Type="http://schemas.openxmlformats.org/officeDocument/2006/relationships/font" Target="fonts/CenturyGothic-regular.fntdata"/><Relationship Id="rId104" Type="http://schemas.openxmlformats.org/officeDocument/2006/relationships/font" Target="fonts/IndieFlower-regular.fntdata"/><Relationship Id="rId108" Type="http://schemas.openxmlformats.org/officeDocument/2006/relationships/font" Target="fonts/CenturyGothic-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bbd1920b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bbd1920b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až dohrají písničky, přepnout na další</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cb84b876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cb84b876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Pozor ale na vzájemné přiřazování objektových proměnných. Na nich můžeme volat metody, které nám můžou měnit vlastnosti. Třeba barvu. Přiřazením do r1 nám obě proměnné obsahují stejný čtverec. Volání metody na jedné nebo druhé je vlastně volání metody na stejném čtverci. Pozor na to, objekty mezi sebou přiřazujte jen s velkým rozmyslem.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cb84b8764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cb84b8764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Pozor ale na vzájemné přiřazování objektových proměnných. Na nich můžeme volat metody, které nám můžou měnit vlastnosti. Třeba barvu. Přiřazením do r1 nám obě proměnné obsahují stejný čtverec. Volání metody na jedné nebo druhé je vlastně volání metody na stejném čtverci. Pozor na to, objekty mezi sebou přiřazujte jen s velkým rozmyslem.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cb84b8764_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cb84b8764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Pozor ale na vzájemné přiřazování objektových proměnných. Na nich můžeme volat metody, které nám můžou měnit vlastnosti. Třeba barvu. Přiřazením do r1 nám obě proměnné obsahují stejný čtverec. Volání metody na jedné nebo druhé je vlastně volání metody na stejném čtverci. Pozor na to, objekty mezi sebou přiřazujte jen s velkým rozmyslem.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cb84b8764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cb84b8764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Pozor ale na vzájemné přiřazování objektových proměnných. Na nich můžeme volat metody, které nám můžou měnit vlastnosti. Třeba barvu. Přiřazením do r1 nám obě proměnné obsahují stejný čtverec. Volání metody na jedné nebo druhé je vlastně volání metody na stejném čtverci. Pozor na to, objekty mezi sebou přiřazujte jen s velkým rozmyslem.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cb84b8764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cb84b8764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Pozor ale na vzájemné přiřazování objektových proměnných. Na nich můžeme volat metody, které nám můžou měnit vlastnosti. Třeba barvu. Přiřazením do r1 nám obě proměnné obsahují stejný čtverec. Volání metody na jedné nebo druhé je vlastně volání metody na stejném čtverci. Pozor na to, objekty mezi sebou přiřazujte jen s velkým rozmyslem.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cb84b8764_2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cb84b8764_2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Pozor ale na vzájemné přiřazování objektových proměnných. Na nich můžeme volat metody, které nám můžou měnit vlastnosti. Třeba barvu. Přiřazením do r1 nám obě proměnné obsahují stejný čtverec. Volání metody na jedné nebo druhé je vlastně volání metody na stejném čtverci. Pozor na to, objekty mezi sebou přiřazujte jen s velkým rozmyslem.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cb84b8764_2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cb84b8764_2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Pozor ale na vzájemné přiřazování objektových proměnných. Na nich můžeme volat metody, které nám můžou měnit vlastnosti. Třeba barvu. Přiřazením do r1 nám obě proměnné obsahují stejný čtverec. Volání metody na jedné nebo druhé je vlastně volání metody na stejném čtverci. Pozor na to, objekty mezi sebou přiřazujte jen s velkým rozmyslem.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cb84b8764_2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cb84b8764_2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Pozor ale na vzájemné přiřazování objektových proměnných. Na nich můžeme volat metody, které nám můžou měnit vlastnosti. Třeba barvu. Přiřazením do r1 nám obě proměnné obsahují stejný čtverec. Volání metody na jedné nebo druhé je vlastně volání metody na stejném čtverci. Pozor na to, objekty mezi sebou přiřazujte jen s velkým rozmyslem.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cb84b8764_2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cb84b8764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Pozor ale na vzájemné přiřazování objektových proměnných. Na nich můžeme volat metody, které nám můžou měnit vlastnosti. Třeba barvu. Přiřazením do r1 nám obě proměnné obsahují stejný čtverec. Volání metody na jedné nebo druhé je vlastně volání metody na stejném čtverci. Pozor na to, objekty mezi sebou přiřazujte jen s velkým rozmyslem.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cb84b8764_2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cb84b8764_2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Pozor ale na vzájemné přiřazování objektových proměnných. Na nich můžeme volat metody, které nám můžou měnit vlastnosti. Třeba barvu. Přiřazením do r1 nám obě proměnné obsahují stejný čtverec. Volání metody na jedné nebo druhé je vlastně volání metody na stejném čtverci. Pozor na to, objekty mezi sebou přiřazujte jen s velkým rozmyslem.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Dnes si povíme víc o metodách.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bbd1920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bbd1920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Dnes si povíme víc o metodách.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bbd1920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bbd1920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cb84b876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cb84b876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Metody už jste používali i psali. Běžně voláme println, readInt nebo rect.getX. Už jsme psali turnRight nebo move pro Karla.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b971ec3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Metoda je funkčnost. Tahle metoda turnRight říká Karlovi, jak se otočí doprava.</a:t>
            </a:r>
            <a:endParaRPr/>
          </a:p>
        </p:txBody>
      </p:sp>
      <p:sp>
        <p:nvSpPr>
          <p:cNvPr id="401" name="Google Shape;401;g5b971ec3c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cb84b8764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cb84b8764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Eli</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Metody nám umožňují dělit dlouhý kód na kratší - dekompozice. Také nám umožňují kousky programu používat znovu ale efektivně tak, abychom se nemuseli opakovat.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cb84b8764_2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cb84b8764_2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b971ec3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p:txBody>
      </p:sp>
      <p:sp>
        <p:nvSpPr>
          <p:cNvPr id="420" name="Google Shape;420;g5b971ec3ca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b971ec3c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p:txBody>
      </p:sp>
      <p:sp>
        <p:nvSpPr>
          <p:cNvPr id="426" name="Google Shape;426;g5b971ec3c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b971ec3c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Zavoláme tedy metodu opeč, jejím parametrem bude nějaký krajíc.</a:t>
            </a:r>
            <a:endParaRPr/>
          </a:p>
        </p:txBody>
      </p:sp>
      <p:sp>
        <p:nvSpPr>
          <p:cNvPr id="434" name="Google Shape;434;g5b971ec3c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b971ec3c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Metoda nám běží, opéká krajíc. Stále ještě běží...</a:t>
            </a:r>
            <a:endParaRPr/>
          </a:p>
        </p:txBody>
      </p:sp>
      <p:sp>
        <p:nvSpPr>
          <p:cNvPr id="443" name="Google Shape;443;g5b971ec3ca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bbd1920b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bbd1920b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Dnes si povíme víc o metodách.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b971ec3c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A už doběhla. Metody nemají jen parametry, můžou mít i nějakou návratovou hodnotu. Tedy co nám ta metoda vyrobila, co vzniklo.</a:t>
            </a:r>
            <a:endParaRPr/>
          </a:p>
        </p:txBody>
      </p:sp>
      <p:sp>
        <p:nvSpPr>
          <p:cNvPr id="449" name="Google Shape;449;g5b971ec3ca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b971ec3c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Tady se nám vrátil opečený krajíc.</a:t>
            </a:r>
            <a:endParaRPr/>
          </a:p>
        </p:txBody>
      </p:sp>
      <p:sp>
        <p:nvSpPr>
          <p:cNvPr id="456" name="Google Shape;456;g5b971ec3ca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b971ec3c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Co nám ještě naše metoda-topinkovač nabízí?</a:t>
            </a:r>
            <a:endParaRPr/>
          </a:p>
        </p:txBody>
      </p:sp>
      <p:sp>
        <p:nvSpPr>
          <p:cNvPr id="465" name="Google Shape;465;g5b971ec3ca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b971ec3c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Co třeba trochu jiná hodnota parametru? Místo krajíce kobliha...</a:t>
            </a:r>
            <a:endParaRPr/>
          </a:p>
        </p:txBody>
      </p:sp>
      <p:sp>
        <p:nvSpPr>
          <p:cNvPr id="471" name="Google Shape;471;g5b971ec3ca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b971ec3c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Zavoláme s tímhle parametrem...</a:t>
            </a:r>
            <a:endParaRPr/>
          </a:p>
        </p:txBody>
      </p:sp>
      <p:sp>
        <p:nvSpPr>
          <p:cNvPr id="478" name="Google Shape;478;g5b971ec3ca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b971ec3c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Návratová hodnota je opečená kobliha.</a:t>
            </a:r>
            <a:endParaRPr/>
          </a:p>
        </p:txBody>
      </p:sp>
      <p:sp>
        <p:nvSpPr>
          <p:cNvPr id="486" name="Google Shape;486;g5b971ec3ca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cb84b8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Ne každý vstupní argument je v pořádku. Když do topinkovače nalijeme becherovku...</a:t>
            </a:r>
            <a:endParaRPr/>
          </a:p>
        </p:txBody>
      </p:sp>
      <p:sp>
        <p:nvSpPr>
          <p:cNvPr id="494" name="Google Shape;494;g5cb84b876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cb84b876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Metoda opeč selže.</a:t>
            </a:r>
            <a:endParaRPr/>
          </a:p>
        </p:txBody>
      </p:sp>
      <p:sp>
        <p:nvSpPr>
          <p:cNvPr id="503" name="Google Shape;503;g5cb84b8764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b971ec3c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Ondra</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ABSTRAKCE</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Metoda nám taky poskytuje něco, čemu se říká abstrakce. Ve chvíli, kdy ji zavoláte “OPEČ”, nemusíte řešit, jak se opečení provádí.</a:t>
            </a:r>
            <a:endParaRPr>
              <a:solidFill>
                <a:schemeClr val="dk1"/>
              </a:solidFill>
            </a:endParaRPr>
          </a:p>
          <a:p>
            <a:pPr indent="0" lvl="0" marL="0" rtl="0" algn="l">
              <a:spcBef>
                <a:spcPts val="0"/>
              </a:spcBef>
              <a:spcAft>
                <a:spcPts val="0"/>
              </a:spcAft>
              <a:buNone/>
            </a:pPr>
            <a:r>
              <a:rPr lang="cs"/>
              <a:t>Prostě neřešíme, JAK to ta metoda udělá. Co je uvnitř topinkovače.</a:t>
            </a:r>
            <a:endParaRPr/>
          </a:p>
        </p:txBody>
      </p:sp>
      <p:sp>
        <p:nvSpPr>
          <p:cNvPr id="515" name="Google Shape;515;g5b971ec3ca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b971ec3c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Možná jsou tam nějaké elektrické odpory, které hřejí a takhle opékají toust.</a:t>
            </a:r>
            <a:endParaRPr/>
          </a:p>
        </p:txBody>
      </p:sp>
      <p:sp>
        <p:nvSpPr>
          <p:cNvPr id="521" name="Google Shape;521;g5b971ec3ca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cb84b8764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cb84b8764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Nejdřív trocha opakování.</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b971ec3c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A nebo jsou tam třeba trpajzlíci.</a:t>
            </a:r>
            <a:endParaRPr/>
          </a:p>
        </p:txBody>
      </p:sp>
      <p:sp>
        <p:nvSpPr>
          <p:cNvPr id="528" name="Google Shape;528;g5b971ec3ca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5b971ec3c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Nám to může být jedno, dokud metoda funguje správně. Když na ni koukáme zvenku, víme, jaké parametry jí můžeme dát a co můžeme očekávat. Dokud funguje správně - na naše parametry vrací očekávané výstupy, nemusíme řešit, co je uvnitř.</a:t>
            </a:r>
            <a:br>
              <a:rPr lang="cs"/>
            </a:br>
            <a:r>
              <a:rPr lang="cs"/>
              <a:t>Takhle o metodách přemýšlíme.</a:t>
            </a:r>
            <a:endParaRPr/>
          </a:p>
        </p:txBody>
      </p:sp>
      <p:sp>
        <p:nvSpPr>
          <p:cNvPr id="536" name="Google Shape;536;g5b971ec3ca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5b971ec3c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[moc nerozebírat a přepnout]</a:t>
            </a:r>
            <a:endParaRPr/>
          </a:p>
          <a:p>
            <a:pPr indent="0" lvl="0" marL="0" rtl="0" algn="l">
              <a:spcBef>
                <a:spcPts val="0"/>
              </a:spcBef>
              <a:spcAft>
                <a:spcPts val="0"/>
              </a:spcAft>
              <a:buNone/>
            </a:pPr>
            <a:r>
              <a:rPr lang="cs"/>
              <a:t>Metodu už jste psali. Třeba metoda run. Tady máme ještě ukázku, jak bude vypadat metoda na výpočet průměru dvou čísel.</a:t>
            </a:r>
            <a:endParaRPr/>
          </a:p>
        </p:txBody>
      </p:sp>
      <p:sp>
        <p:nvSpPr>
          <p:cNvPr id="548" name="Google Shape;548;g5b971ec3ca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b971ec3c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A tohle jsou ty části metody. Máme nějaký vstup, to jsou parametry. Dvě čísla. Typy parametrů a jejich počet jasně říkají, co můžeme do metody vložit. A pak očekávaný výstup. Zase číslo. </a:t>
            </a:r>
            <a:r>
              <a:rPr lang="cs">
                <a:solidFill>
                  <a:schemeClr val="dk1"/>
                </a:solidFill>
              </a:rPr>
              <a:t>Podobně jako “opeč” má parametr a očekávaný výstup. Také vidíte, že do topinkovače můžeme dát jednu nebo dvě úzké věci. To je něco jako typ parametru (double). Topinkovač vám neumožní do něj vložit třeba kýbl. Zrovna tak naše metoda z tohoto slajdu neumožní vložit třeba řetězec [posun na další slajd]</a:t>
            </a:r>
            <a:endParaRPr/>
          </a:p>
        </p:txBody>
      </p:sp>
      <p:sp>
        <p:nvSpPr>
          <p:cNvPr id="554" name="Google Shape;554;g5b971ec3ca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5b971ec3c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Tady máme název metody. Měl by být výstižný a říkat, co metoda udělá. V tomhle případě čekáme, že spočítá průměr.</a:t>
            </a:r>
            <a:endParaRPr/>
          </a:p>
        </p:txBody>
      </p:sp>
      <p:sp>
        <p:nvSpPr>
          <p:cNvPr id="570" name="Google Shape;570;g5b971ec3ca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b971ec3c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Tohle je tělo metody. Tedy jak ta metoda něco udělá. </a:t>
            </a:r>
            <a:r>
              <a:rPr lang="cs">
                <a:solidFill>
                  <a:schemeClr val="dk1"/>
                </a:solidFill>
              </a:rPr>
              <a:t>Podobně jako trpajzlíci v topinkovači.</a:t>
            </a:r>
            <a:endParaRPr/>
          </a:p>
        </p:txBody>
      </p:sp>
      <p:sp>
        <p:nvSpPr>
          <p:cNvPr id="578" name="Google Shape;578;g5b971ec3ca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b971ec3c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Příkazem return řekneme, jak se určí návratová hodnota metody. Return nám zároveň také ukončí provádění metody. Return prostě znamená vrať hned to, co je za mnou.</a:t>
            </a:r>
            <a:endParaRPr/>
          </a:p>
        </p:txBody>
      </p:sp>
      <p:sp>
        <p:nvSpPr>
          <p:cNvPr id="588" name="Google Shape;588;g5b971ec3ca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b971ec3c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A takhle prostě metodu zavoláme. </a:t>
            </a:r>
            <a:endParaRPr/>
          </a:p>
        </p:txBody>
      </p:sp>
      <p:sp>
        <p:nvSpPr>
          <p:cNvPr id="596" name="Google Shape;596;g5b971ec3ca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cb84b876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To, co je v závorkách zavolání metody, jsou argumenty. Tedy metodu voláme s argumenty, které se dosadí do jejích parametrů.</a:t>
            </a:r>
            <a:endParaRPr/>
          </a:p>
        </p:txBody>
      </p:sp>
      <p:sp>
        <p:nvSpPr>
          <p:cNvPr id="604" name="Google Shape;604;g5cb84b8764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cb84b8764_2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cb84b8764_2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Eli</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Na pár příkladech si teď ukážeme, že máme různé možnosti.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cb84b876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cb84b876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Do proměnných můžeme přiřazovat hodnoty. Nebo jiné proměnné. Přiřazení proměnné základního typu znamená zkopírování hodnoty. Na 3. řádku obsahují obě proměnné to samé. Když ale do jedné z nich pak přiřadíme něco jiného, budou obě obsahovat něco jiného. Jsou na sobě nezávislé.</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b971ec3c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Typ void znamená nic. Void-metoda nic nevrací. To neznamená, že nic nedělá. Je to jako příkaz, kdy chcete, aby se něco stalo. Jako třeba println: něco se vypíše na konzoli, návratovou hodnotu nepotřebujeme. Nebo naše printIntro: vypíšeme úvodní oznámení, návrat nebude. Všimněte si, že metoda printIntro nemá return. A nemá ani vstupní parametry.</a:t>
            </a:r>
            <a:endParaRPr/>
          </a:p>
        </p:txBody>
      </p:sp>
      <p:sp>
        <p:nvSpPr>
          <p:cNvPr id="618" name="Google Shape;618;g5b971ec3ca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b971ec3ca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I void-metoda může mít return. Jen protože vracíme nic, k příkazu return už nic nepíšeme.</a:t>
            </a:r>
            <a:endParaRPr/>
          </a:p>
        </p:txBody>
      </p:sp>
      <p:sp>
        <p:nvSpPr>
          <p:cNvPr id="624" name="Google Shape;624;g5b971ec3ca_0_6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5b971ec3c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U void-metody je ale return nadbytečný, proto jej klidně vynecháme.</a:t>
            </a:r>
            <a:endParaRPr/>
          </a:p>
        </p:txBody>
      </p:sp>
      <p:sp>
        <p:nvSpPr>
          <p:cNvPr id="630" name="Google Shape;630;g5b971ec3ca_0_6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5b971ec3c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Jsou možné ještě další kombinace. Tahle metoda má vstupní parametr a nemá žádný výstup. Je to takový parametrizovaný příkaz. Třeba println se takhle chová - řeknete mu, co chcete vypsat, a neřešíte návratovou hodnotu. Tady tím vstupním parametrem tedy měníme, co naše metoda přesně udělá.</a:t>
            </a:r>
            <a:endParaRPr/>
          </a:p>
        </p:txBody>
      </p:sp>
      <p:sp>
        <p:nvSpPr>
          <p:cNvPr id="636" name="Google Shape;636;g5b971ec3ca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b971ec3c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Tady máme metodu, která má vstupní parametr i návratovou hodnotu. Někdy se takové metodě říká funkce. Určitě jste už někdy nějakou funkci v životě viděli. Třeba odmocnina je taky funkce. Nebo topinkovač.</a:t>
            </a:r>
            <a:endParaRPr/>
          </a:p>
          <a:p>
            <a:pPr indent="0" lvl="0" marL="0" rtl="0" algn="l">
              <a:spcBef>
                <a:spcPts val="0"/>
              </a:spcBef>
              <a:spcAft>
                <a:spcPts val="0"/>
              </a:spcAft>
              <a:buNone/>
            </a:pPr>
            <a:r>
              <a:rPr lang="cs"/>
              <a:t>Tahle metoda bere jako vstup metry a vrací centimetry.</a:t>
            </a:r>
            <a:endParaRPr/>
          </a:p>
        </p:txBody>
      </p:sp>
      <p:sp>
        <p:nvSpPr>
          <p:cNvPr id="642" name="Google Shape;642;g5b971ec3ca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5cb84b876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Metoda může mít i víc vstupních parametrů. Každému z nich musíme zvlášť definovat typ, parametry od sebe oddělujeme čárkou. Pak i při zavolání jednotlivé parametry oddělujeme čárkou.</a:t>
            </a:r>
            <a:endParaRPr/>
          </a:p>
        </p:txBody>
      </p:sp>
      <p:sp>
        <p:nvSpPr>
          <p:cNvPr id="648" name="Google Shape;648;g5cb84b8764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5b971ec3c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Příkazů return může mít metoda víc. Return neznamená jen určení návratové hodnoty ale také ukončení metody. Pokaždé je tedy jasné, co přesně je návratová hodnota - vždy se použije právě jeden return. Zkusíme si to tady pro různé vstupy. Co třeba pro nulu? Pro jedničku? Pro dvojku?</a:t>
            </a:r>
            <a:endParaRPr/>
          </a:p>
        </p:txBody>
      </p:sp>
      <p:sp>
        <p:nvSpPr>
          <p:cNvPr id="656" name="Google Shape;656;g5b971ec3ca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5bbe5eb5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Příkazů return může mít metoda víc. Return neznamená jen určení návratové hodnoty ale také ukončení metody. Pokaždé je tedy jasné, co přesně je návratová hodnota - vždy se použije právě jeden return. Zkusíme si to tady pro různé vstupy. Co třeba pro nulu? Pro jedničku? Pro dvojku?</a:t>
            </a:r>
            <a:endParaRPr/>
          </a:p>
        </p:txBody>
      </p:sp>
      <p:sp>
        <p:nvSpPr>
          <p:cNvPr id="662" name="Google Shape;662;g5bbe5eb596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b971ec3c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Takhle vypadá metoda obecně. [popis jednotlivých částí]</a:t>
            </a:r>
            <a:endParaRPr/>
          </a:p>
        </p:txBody>
      </p:sp>
      <p:sp>
        <p:nvSpPr>
          <p:cNvPr id="668" name="Google Shape;668;g5b971ec3ca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bbd1920b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5bbd1920b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cb84b8764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cb84b8764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5b971ec3c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A teď si ukážeme, co se postupně během zavolání metody děje.</a:t>
            </a:r>
            <a:endParaRPr/>
          </a:p>
        </p:txBody>
      </p:sp>
      <p:sp>
        <p:nvSpPr>
          <p:cNvPr id="680" name="Google Shape;680;g5b971ec3ca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5b971ec3c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Začne to v metodě run</a:t>
            </a:r>
            <a:endParaRPr/>
          </a:p>
        </p:txBody>
      </p:sp>
      <p:sp>
        <p:nvSpPr>
          <p:cNvPr id="685" name="Google Shape;685;g5b971ec3ca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5b971ec3c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Teď dojde k zavolání metody readPositive</a:t>
            </a:r>
            <a:endParaRPr/>
          </a:p>
        </p:txBody>
      </p:sp>
      <p:sp>
        <p:nvSpPr>
          <p:cNvPr id="692" name="Google Shape;692;g5b971ec3ca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5b971ec3c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Vezme se hodnota parametru, tedy...</a:t>
            </a:r>
            <a:endParaRPr/>
          </a:p>
        </p:txBody>
      </p:sp>
      <p:sp>
        <p:nvSpPr>
          <p:cNvPr id="699" name="Google Shape;699;g5b971ec3ca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b971ec3c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A skočíme dovnitř metody readPositive</a:t>
            </a:r>
            <a:endParaRPr/>
          </a:p>
        </p:txBody>
      </p:sp>
      <p:sp>
        <p:nvSpPr>
          <p:cNvPr id="706" name="Google Shape;706;g5b971ec3ca_0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5b971ec3c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Hodnota parametru se do něj dosadí, tedy proměnná prompt bude mít hodnotu… tedy přesně to, s čím jsme metodu readPositive zavolali</a:t>
            </a:r>
            <a:endParaRPr/>
          </a:p>
        </p:txBody>
      </p:sp>
      <p:sp>
        <p:nvSpPr>
          <p:cNvPr id="714" name="Google Shape;714;g5b971ec3ca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5b971ec3c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Skočíme na další řádek, zavoláme readDouble. Návrat readDouble uložíme do proměnné value. Řekněme, že uživatel zadal -3.</a:t>
            </a:r>
            <a:endParaRPr/>
          </a:p>
        </p:txBody>
      </p:sp>
      <p:sp>
        <p:nvSpPr>
          <p:cNvPr id="725" name="Google Shape;725;g5b971ec3c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5b971ec3c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Porovnáme. Výraz value &lt; 0 je pravdivý (hodnotou je true), tedy tělo cyklu bude provedeno.</a:t>
            </a:r>
            <a:endParaRPr/>
          </a:p>
        </p:txBody>
      </p:sp>
      <p:sp>
        <p:nvSpPr>
          <p:cNvPr id="738" name="Google Shape;738;g5b971ec3ca_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5b971ec3c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Vypíšeme.</a:t>
            </a:r>
            <a:endParaRPr/>
          </a:p>
        </p:txBody>
      </p:sp>
      <p:sp>
        <p:nvSpPr>
          <p:cNvPr id="751" name="Google Shape;751;g5b971ec3ca_0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b971ec3c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Znovu přečteme z konzole</a:t>
            </a:r>
            <a:endParaRPr/>
          </a:p>
        </p:txBody>
      </p:sp>
      <p:sp>
        <p:nvSpPr>
          <p:cNvPr id="764" name="Google Shape;764;g5b971ec3ca_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cb84b8764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cb84b8764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5b971ec3ca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Řekněme, že tentokrát uživatel zadal 42. Přepíšeme hodnotu proměnné value.</a:t>
            </a:r>
            <a:endParaRPr/>
          </a:p>
        </p:txBody>
      </p:sp>
      <p:sp>
        <p:nvSpPr>
          <p:cNvPr id="777" name="Google Shape;777;g5b971ec3ca_0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5b971ec3c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Znovu vyhodnotíme podmínku cyklu. Je nesplněná, tedy tělo cyklu neprovedeme.</a:t>
            </a:r>
            <a:endParaRPr/>
          </a:p>
        </p:txBody>
      </p:sp>
      <p:sp>
        <p:nvSpPr>
          <p:cNvPr id="790" name="Google Shape;790;g5b971ec3ca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b971ec3ca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Provedeme return, tedy ukončíme provádění metody a určíme návratovou hodnotu: 42.</a:t>
            </a:r>
            <a:endParaRPr/>
          </a:p>
        </p:txBody>
      </p:sp>
      <p:sp>
        <p:nvSpPr>
          <p:cNvPr id="803" name="Google Shape;803;g5b971ec3ca_0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5b971ec3c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Metoda readPositive vrátila 42.</a:t>
            </a:r>
            <a:endParaRPr/>
          </a:p>
        </p:txBody>
      </p:sp>
      <p:sp>
        <p:nvSpPr>
          <p:cNvPr id="816" name="Google Shape;816;g5b971ec3ca_0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5b971ec3c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Návratovou hodnotu uložíme do proměnné r.</a:t>
            </a:r>
            <a:endParaRPr/>
          </a:p>
        </p:txBody>
      </p:sp>
      <p:sp>
        <p:nvSpPr>
          <p:cNvPr id="824" name="Google Shape;824;g5b971ec3ca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b971ec3ca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A další řádek.</a:t>
            </a:r>
            <a:endParaRPr/>
          </a:p>
        </p:txBody>
      </p:sp>
      <p:sp>
        <p:nvSpPr>
          <p:cNvPr id="834" name="Google Shape;834;g5b971ec3ca_0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5b971ec3ca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Zavoláme metodu getArea, jejímž parametrem je 42</a:t>
            </a:r>
            <a:endParaRPr/>
          </a:p>
        </p:txBody>
      </p:sp>
      <p:sp>
        <p:nvSpPr>
          <p:cNvPr id="843" name="Google Shape;843;g5b971ec3ca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5b971ec3c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Skočíme do metody</a:t>
            </a:r>
            <a:endParaRPr/>
          </a:p>
        </p:txBody>
      </p:sp>
      <p:sp>
        <p:nvSpPr>
          <p:cNvPr id="852" name="Google Shape;852;g5b971ec3ca_0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5b971ec3ca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Provedeme dosazení hodnoty do parametru</a:t>
            </a:r>
            <a:endParaRPr/>
          </a:p>
        </p:txBody>
      </p:sp>
      <p:sp>
        <p:nvSpPr>
          <p:cNvPr id="862" name="Google Shape;862;g5b971ec3ca_0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g5b971ec3ca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Skočíme na další řádek</a:t>
            </a:r>
            <a:endParaRPr/>
          </a:p>
        </p:txBody>
      </p:sp>
      <p:sp>
        <p:nvSpPr>
          <p:cNvPr id="875" name="Google Shape;875;g5b971ec3ca_0_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cb84b8764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cb84b8764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5b971ec3c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Spočítáme hodnotu výrazu, určíme návratovou hodnotu a ukončíme metodu</a:t>
            </a:r>
            <a:endParaRPr/>
          </a:p>
        </p:txBody>
      </p:sp>
      <p:sp>
        <p:nvSpPr>
          <p:cNvPr id="888" name="Google Shape;888;g5b971ec3ca_0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5b971ec3ca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Metoda getArea vrátila číslo……..</a:t>
            </a:r>
            <a:endParaRPr/>
          </a:p>
        </p:txBody>
      </p:sp>
      <p:sp>
        <p:nvSpPr>
          <p:cNvPr id="902" name="Google Shape;902;g5b971ec3ca_0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5b971ec3ca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Uložíme návratovou hodnotu do proměnné area</a:t>
            </a:r>
            <a:endParaRPr>
              <a:solidFill>
                <a:schemeClr val="dk1"/>
              </a:solidFill>
            </a:endParaRPr>
          </a:p>
          <a:p>
            <a:pPr indent="0" lvl="0" marL="0" rtl="0" algn="l">
              <a:spcBef>
                <a:spcPts val="0"/>
              </a:spcBef>
              <a:spcAft>
                <a:spcPts val="0"/>
              </a:spcAft>
              <a:buNone/>
            </a:pPr>
            <a:r>
              <a:t/>
            </a:r>
            <a:endParaRPr/>
          </a:p>
        </p:txBody>
      </p:sp>
      <p:sp>
        <p:nvSpPr>
          <p:cNvPr id="912" name="Google Shape;912;g5b971ec3ca_0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5b971ec3ca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a vypíšeme na konzoli</a:t>
            </a:r>
            <a:endParaRPr/>
          </a:p>
        </p:txBody>
      </p:sp>
      <p:sp>
        <p:nvSpPr>
          <p:cNvPr id="924" name="Google Shape;924;g5b971ec3ca_0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5b971ec3ca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5b971ec3ca_0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g5b971ec3ca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POPSAT ÚMYSL: VYPSAT 8 NECHAT PŘEMÝŠLET</a:t>
            </a:r>
            <a:endParaRPr/>
          </a:p>
          <a:p>
            <a:pPr indent="0" lvl="0" marL="0" rtl="0" algn="l">
              <a:spcBef>
                <a:spcPts val="0"/>
              </a:spcBef>
              <a:spcAft>
                <a:spcPts val="0"/>
              </a:spcAft>
              <a:buNone/>
            </a:pPr>
            <a:r>
              <a:rPr lang="cs"/>
              <a:t>Vzpománáte na Variables love story od Chrise? Jak proměnná žije jen uvnitř svého bloku? Projdeme si, co se bude dít tady. [projít, popsat]</a:t>
            </a:r>
            <a:endParaRPr/>
          </a:p>
        </p:txBody>
      </p:sp>
      <p:sp>
        <p:nvSpPr>
          <p:cNvPr id="946" name="Google Shape;946;g5b971ec3ca_0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5bbd1920b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POPSAT ÚMYSL: VYPSAT 8 NECHAT PŘEMÝŠLET</a:t>
            </a:r>
            <a:endParaRPr/>
          </a:p>
          <a:p>
            <a:pPr indent="0" lvl="0" marL="0" rtl="0" algn="l">
              <a:spcBef>
                <a:spcPts val="0"/>
              </a:spcBef>
              <a:spcAft>
                <a:spcPts val="0"/>
              </a:spcAft>
              <a:buNone/>
            </a:pPr>
            <a:r>
              <a:rPr lang="cs"/>
              <a:t>Vzpománáte na Variables love story od Chrise? Jak proměnná žije jen uvnitř svého bloku? Projdeme si, co se bude dít tady. [projít, popsat]</a:t>
            </a:r>
            <a:endParaRPr/>
          </a:p>
        </p:txBody>
      </p:sp>
      <p:sp>
        <p:nvSpPr>
          <p:cNvPr id="952" name="Google Shape;952;g5bbd1920b9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5bbd1920b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POPSAT ÚMYSL: VYPSAT 8 NECHAT PŘEMÝŠLET</a:t>
            </a:r>
            <a:endParaRPr/>
          </a:p>
          <a:p>
            <a:pPr indent="0" lvl="0" marL="0" rtl="0" algn="l">
              <a:spcBef>
                <a:spcPts val="0"/>
              </a:spcBef>
              <a:spcAft>
                <a:spcPts val="0"/>
              </a:spcAft>
              <a:buNone/>
            </a:pPr>
            <a:r>
              <a:rPr lang="cs"/>
              <a:t>Vzpománáte na Variables love story od Chrise? Jak proměnná žije jen uvnitř svého bloku? Projdeme si, co se bude dít tady. [projít, popsat]</a:t>
            </a:r>
            <a:endParaRPr/>
          </a:p>
        </p:txBody>
      </p:sp>
      <p:sp>
        <p:nvSpPr>
          <p:cNvPr id="958" name="Google Shape;958;g5bbd1920b9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5bbd1920b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POPSAT ÚMYSL: VYPSAT 8 NECHAT PŘEMÝŠLET</a:t>
            </a:r>
            <a:endParaRPr/>
          </a:p>
          <a:p>
            <a:pPr indent="0" lvl="0" marL="0" rtl="0" algn="l">
              <a:spcBef>
                <a:spcPts val="0"/>
              </a:spcBef>
              <a:spcAft>
                <a:spcPts val="0"/>
              </a:spcAft>
              <a:buNone/>
            </a:pPr>
            <a:r>
              <a:rPr lang="cs"/>
              <a:t>Vzpománáte na Variables love story od Chrise? Jak proměnná žije jen uvnitř svého bloku? Projdeme si, co se bude dít tady. [projít, popsat]</a:t>
            </a:r>
            <a:endParaRPr/>
          </a:p>
        </p:txBody>
      </p:sp>
      <p:sp>
        <p:nvSpPr>
          <p:cNvPr id="966" name="Google Shape;966;g5bbd1920b9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5bbe5eb59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POPSAT ÚMYSL: VYPSAT 8 NECHAT PŘEMÝŠLET</a:t>
            </a:r>
            <a:endParaRPr/>
          </a:p>
          <a:p>
            <a:pPr indent="0" lvl="0" marL="0" rtl="0" algn="l">
              <a:spcBef>
                <a:spcPts val="0"/>
              </a:spcBef>
              <a:spcAft>
                <a:spcPts val="0"/>
              </a:spcAft>
              <a:buNone/>
            </a:pPr>
            <a:r>
              <a:rPr lang="cs"/>
              <a:t>Vzpománáte na Variables love story od Chrise? Jak proměnná žije jen uvnitř svého bloku? Projdeme si, co se bude dít tady. [projít, popsat]</a:t>
            </a:r>
            <a:endParaRPr/>
          </a:p>
        </p:txBody>
      </p:sp>
      <p:sp>
        <p:nvSpPr>
          <p:cNvPr id="974" name="Google Shape;974;g5bbe5eb596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cb84b8764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cb84b8764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5bbe5eb59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POPSAT ÚMYSL: VYPSAT 8 NECHAT PŘEMÝŠLET</a:t>
            </a:r>
            <a:endParaRPr/>
          </a:p>
          <a:p>
            <a:pPr indent="0" lvl="0" marL="0" rtl="0" algn="l">
              <a:spcBef>
                <a:spcPts val="0"/>
              </a:spcBef>
              <a:spcAft>
                <a:spcPts val="0"/>
              </a:spcAft>
              <a:buNone/>
            </a:pPr>
            <a:r>
              <a:rPr lang="cs"/>
              <a:t>Vzpománáte na Variables love story od Chrise? Jak proměnná žije jen uvnitř svého bloku? Projdeme si, co se bude dít tady. [projít, popsat]</a:t>
            </a:r>
            <a:endParaRPr/>
          </a:p>
        </p:txBody>
      </p:sp>
      <p:sp>
        <p:nvSpPr>
          <p:cNvPr id="987" name="Google Shape;987;g5bbe5eb596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5bbe5eb59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POPSAT ÚMYSL: VYPSAT 8 NECHAT PŘEMÝŠLET</a:t>
            </a:r>
            <a:endParaRPr/>
          </a:p>
          <a:p>
            <a:pPr indent="0" lvl="0" marL="0" rtl="0" algn="l">
              <a:spcBef>
                <a:spcPts val="0"/>
              </a:spcBef>
              <a:spcAft>
                <a:spcPts val="0"/>
              </a:spcAft>
              <a:buNone/>
            </a:pPr>
            <a:r>
              <a:rPr lang="cs"/>
              <a:t>Vzpománáte na Variables love story od Chrise? Jak proměnná žije jen uvnitř svého bloku? Projdeme si, co se bude dít tady. [projít, popsat]</a:t>
            </a:r>
            <a:endParaRPr/>
          </a:p>
        </p:txBody>
      </p:sp>
      <p:sp>
        <p:nvSpPr>
          <p:cNvPr id="996" name="Google Shape;996;g5bbe5eb596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5bbe5eb59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POPSAT ÚMYSL: VYPSAT 8 NECHAT PŘEMÝŠLET</a:t>
            </a:r>
            <a:endParaRPr/>
          </a:p>
          <a:p>
            <a:pPr indent="0" lvl="0" marL="0" rtl="0" algn="l">
              <a:spcBef>
                <a:spcPts val="0"/>
              </a:spcBef>
              <a:spcAft>
                <a:spcPts val="0"/>
              </a:spcAft>
              <a:buNone/>
            </a:pPr>
            <a:r>
              <a:rPr lang="cs"/>
              <a:t>Vzpománáte na Variables love story od Chrise? Jak proměnná žije jen uvnitř svého bloku? Projdeme si, co se bude dít tady. [projít, popsat]</a:t>
            </a:r>
            <a:endParaRPr/>
          </a:p>
        </p:txBody>
      </p:sp>
      <p:sp>
        <p:nvSpPr>
          <p:cNvPr id="1006" name="Google Shape;1006;g5bbe5eb596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5b971ec3ca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Vidíte rozdíl? Jestli se má nějaká hodnota změnit uvnitř metody, musí ji ta metoda také vrátit. Nenechte se zmást tím, že se proměnná v argumentu a parametru jmenuje stejně. Jsou to dvě různé proměnné.</a:t>
            </a:r>
            <a:endParaRPr/>
          </a:p>
        </p:txBody>
      </p:sp>
      <p:sp>
        <p:nvSpPr>
          <p:cNvPr id="1014" name="Google Shape;1014;g5b971ec3ca_0_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5cb84b876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Parametr metody si můžeme pojmenovat libovolně. Asi bude méně matoucí, když se bude jmenovat jinak než argument. Tenhle program funguje úplně stejně.</a:t>
            </a:r>
            <a:endParaRPr/>
          </a:p>
        </p:txBody>
      </p:sp>
      <p:sp>
        <p:nvSpPr>
          <p:cNvPr id="1021" name="Google Shape;1021;g5cb84b8764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5bbe5eb59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t/>
            </a:r>
            <a:endParaRPr/>
          </a:p>
        </p:txBody>
      </p:sp>
      <p:sp>
        <p:nvSpPr>
          <p:cNvPr id="1027" name="Google Shape;1027;g5bbe5eb596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5cb84b876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5cb84b876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9" name="Google Shape;59;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65" name="Google Shape;65;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6"/>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71" name="Google Shape;71;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7" name="Google Shape;77;p1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8" name="Google Shape;78;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8"/>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4" name="Google Shape;84;p18"/>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5" name="Google Shape;85;p18"/>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6" name="Google Shape;86;p18"/>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7" name="Google Shape;87;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21"/>
          <p:cNvSpPr txBox="1"/>
          <p:nvPr>
            <p:ph idx="1" type="body"/>
          </p:nvPr>
        </p:nvSpPr>
        <p:spPr>
          <a:xfrm>
            <a:off x="3575050" y="204788"/>
            <a:ext cx="5111700" cy="43896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02" name="Google Shape;102;p2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3" name="Google Shape;103;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23"/>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4"/>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31" name="Shape 13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32" name="Shape 132"/>
        <p:cNvGrpSpPr/>
        <p:nvPr/>
      </p:nvGrpSpPr>
      <p:grpSpPr>
        <a:xfrm>
          <a:off x="0" y="0"/>
          <a:ext cx="0" cy="0"/>
          <a:chOff x="0" y="0"/>
          <a:chExt cx="0" cy="0"/>
        </a:xfrm>
      </p:grpSpPr>
      <p:sp>
        <p:nvSpPr>
          <p:cNvPr id="133" name="Google Shape;133;p2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27"/>
          <p:cNvSpPr txBox="1"/>
          <p:nvPr>
            <p:ph idx="1" type="subTitle"/>
          </p:nvPr>
        </p:nvSpPr>
        <p:spPr>
          <a:xfrm>
            <a:off x="457200" y="1200150"/>
            <a:ext cx="8229300" cy="3394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35" name="Shape 135"/>
        <p:cNvGrpSpPr/>
        <p:nvPr/>
      </p:nvGrpSpPr>
      <p:grpSpPr>
        <a:xfrm>
          <a:off x="0" y="0"/>
          <a:ext cx="0" cy="0"/>
          <a:chOff x="0" y="0"/>
          <a:chExt cx="0" cy="0"/>
        </a:xfrm>
      </p:grpSpPr>
      <p:sp>
        <p:nvSpPr>
          <p:cNvPr id="136" name="Google Shape;136;p28"/>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8"/>
          <p:cNvSpPr txBox="1"/>
          <p:nvPr>
            <p:ph idx="1" type="body"/>
          </p:nvPr>
        </p:nvSpPr>
        <p:spPr>
          <a:xfrm>
            <a:off x="457200" y="1200150"/>
            <a:ext cx="82293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38" name="Shape 138"/>
        <p:cNvGrpSpPr/>
        <p:nvPr/>
      </p:nvGrpSpPr>
      <p:grpSpPr>
        <a:xfrm>
          <a:off x="0" y="0"/>
          <a:ext cx="0" cy="0"/>
          <a:chOff x="0" y="0"/>
          <a:chExt cx="0" cy="0"/>
        </a:xfrm>
      </p:grpSpPr>
      <p:sp>
        <p:nvSpPr>
          <p:cNvPr id="139" name="Google Shape;139;p29"/>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29"/>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41" name="Google Shape;141;p29"/>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2" name="Shape 142"/>
        <p:cNvGrpSpPr/>
        <p:nvPr/>
      </p:nvGrpSpPr>
      <p:grpSpPr>
        <a:xfrm>
          <a:off x="0" y="0"/>
          <a:ext cx="0" cy="0"/>
          <a:chOff x="0" y="0"/>
          <a:chExt cx="0" cy="0"/>
        </a:xfrm>
      </p:grpSpPr>
      <p:sp>
        <p:nvSpPr>
          <p:cNvPr id="143" name="Google Shape;143;p30"/>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44" name="Shape 144"/>
        <p:cNvGrpSpPr/>
        <p:nvPr/>
      </p:nvGrpSpPr>
      <p:grpSpPr>
        <a:xfrm>
          <a:off x="0" y="0"/>
          <a:ext cx="0" cy="0"/>
          <a:chOff x="0" y="0"/>
          <a:chExt cx="0" cy="0"/>
        </a:xfrm>
      </p:grpSpPr>
      <p:sp>
        <p:nvSpPr>
          <p:cNvPr id="145" name="Google Shape;145;p31"/>
          <p:cNvSpPr txBox="1"/>
          <p:nvPr>
            <p:ph idx="1" type="subTitle"/>
          </p:nvPr>
        </p:nvSpPr>
        <p:spPr>
          <a:xfrm>
            <a:off x="457200" y="206010"/>
            <a:ext cx="8229300" cy="397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46" name="Shape 146"/>
        <p:cNvGrpSpPr/>
        <p:nvPr/>
      </p:nvGrpSpPr>
      <p:grpSpPr>
        <a:xfrm>
          <a:off x="0" y="0"/>
          <a:ext cx="0" cy="0"/>
          <a:chOff x="0" y="0"/>
          <a:chExt cx="0" cy="0"/>
        </a:xfrm>
      </p:grpSpPr>
      <p:sp>
        <p:nvSpPr>
          <p:cNvPr id="147" name="Google Shape;147;p32"/>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32"/>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49" name="Google Shape;149;p32"/>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0" name="Google Shape;150;p32"/>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51" name="Shape 151"/>
        <p:cNvGrpSpPr/>
        <p:nvPr/>
      </p:nvGrpSpPr>
      <p:grpSpPr>
        <a:xfrm>
          <a:off x="0" y="0"/>
          <a:ext cx="0" cy="0"/>
          <a:chOff x="0" y="0"/>
          <a:chExt cx="0" cy="0"/>
        </a:xfrm>
      </p:grpSpPr>
      <p:sp>
        <p:nvSpPr>
          <p:cNvPr id="152" name="Google Shape;152;p33"/>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p33"/>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4" name="Google Shape;154;p33"/>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5" name="Google Shape;155;p33"/>
          <p:cNvSpPr txBox="1"/>
          <p:nvPr>
            <p:ph idx="3"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56" name="Shape 156"/>
        <p:cNvGrpSpPr/>
        <p:nvPr/>
      </p:nvGrpSpPr>
      <p:grpSpPr>
        <a:xfrm>
          <a:off x="0" y="0"/>
          <a:ext cx="0" cy="0"/>
          <a:chOff x="0" y="0"/>
          <a:chExt cx="0" cy="0"/>
        </a:xfrm>
      </p:grpSpPr>
      <p:sp>
        <p:nvSpPr>
          <p:cNvPr id="157" name="Google Shape;157;p34"/>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8" name="Google Shape;158;p34"/>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9" name="Google Shape;159;p34"/>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0" name="Google Shape;160;p34"/>
          <p:cNvSpPr txBox="1"/>
          <p:nvPr>
            <p:ph idx="3"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61" name="Shape 161"/>
        <p:cNvGrpSpPr/>
        <p:nvPr/>
      </p:nvGrpSpPr>
      <p:grpSpPr>
        <a:xfrm>
          <a:off x="0" y="0"/>
          <a:ext cx="0" cy="0"/>
          <a:chOff x="0" y="0"/>
          <a:chExt cx="0" cy="0"/>
        </a:xfrm>
      </p:grpSpPr>
      <p:sp>
        <p:nvSpPr>
          <p:cNvPr id="162" name="Google Shape;162;p35"/>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35"/>
          <p:cNvSpPr txBox="1"/>
          <p:nvPr>
            <p:ph idx="1" type="body"/>
          </p:nvPr>
        </p:nvSpPr>
        <p:spPr>
          <a:xfrm>
            <a:off x="457200" y="120015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4" name="Google Shape;164;p35"/>
          <p:cNvSpPr txBox="1"/>
          <p:nvPr>
            <p:ph idx="2"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65" name="Shape 165"/>
        <p:cNvGrpSpPr/>
        <p:nvPr/>
      </p:nvGrpSpPr>
      <p:grpSpPr>
        <a:xfrm>
          <a:off x="0" y="0"/>
          <a:ext cx="0" cy="0"/>
          <a:chOff x="0" y="0"/>
          <a:chExt cx="0" cy="0"/>
        </a:xfrm>
      </p:grpSpPr>
      <p:sp>
        <p:nvSpPr>
          <p:cNvPr id="166" name="Google Shape;166;p36"/>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7" name="Google Shape;167;p36"/>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8" name="Google Shape;168;p36"/>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9" name="Google Shape;169;p36"/>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0" name="Google Shape;170;p36"/>
          <p:cNvSpPr txBox="1"/>
          <p:nvPr>
            <p:ph idx="4"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71" name="Shape 171"/>
        <p:cNvGrpSpPr/>
        <p:nvPr/>
      </p:nvGrpSpPr>
      <p:grpSpPr>
        <a:xfrm>
          <a:off x="0" y="0"/>
          <a:ext cx="0" cy="0"/>
          <a:chOff x="0" y="0"/>
          <a:chExt cx="0" cy="0"/>
        </a:xfrm>
      </p:grpSpPr>
      <p:sp>
        <p:nvSpPr>
          <p:cNvPr id="172" name="Google Shape;172;p3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3" name="Google Shape;173;p37"/>
          <p:cNvSpPr txBox="1"/>
          <p:nvPr>
            <p:ph idx="1" type="body"/>
          </p:nvPr>
        </p:nvSpPr>
        <p:spPr>
          <a:xfrm>
            <a:off x="45720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4" name="Google Shape;174;p37"/>
          <p:cNvSpPr txBox="1"/>
          <p:nvPr>
            <p:ph idx="2" type="body"/>
          </p:nvPr>
        </p:nvSpPr>
        <p:spPr>
          <a:xfrm>
            <a:off x="323964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5" name="Google Shape;175;p37"/>
          <p:cNvSpPr txBox="1"/>
          <p:nvPr>
            <p:ph idx="3" type="body"/>
          </p:nvPr>
        </p:nvSpPr>
        <p:spPr>
          <a:xfrm>
            <a:off x="602208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6" name="Google Shape;176;p37"/>
          <p:cNvSpPr txBox="1"/>
          <p:nvPr>
            <p:ph idx="4" type="body"/>
          </p:nvPr>
        </p:nvSpPr>
        <p:spPr>
          <a:xfrm>
            <a:off x="45720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7" name="Google Shape;177;p37"/>
          <p:cNvSpPr txBox="1"/>
          <p:nvPr>
            <p:ph idx="5" type="body"/>
          </p:nvPr>
        </p:nvSpPr>
        <p:spPr>
          <a:xfrm>
            <a:off x="323964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8" name="Google Shape;178;p37"/>
          <p:cNvSpPr txBox="1"/>
          <p:nvPr>
            <p:ph idx="6" type="body"/>
          </p:nvPr>
        </p:nvSpPr>
        <p:spPr>
          <a:xfrm>
            <a:off x="602208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1.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457200" y="206010"/>
            <a:ext cx="8229300" cy="857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7" name="Google Shape;127;p25"/>
          <p:cNvSpPr txBox="1"/>
          <p:nvPr>
            <p:ph idx="1" type="body"/>
          </p:nvPr>
        </p:nvSpPr>
        <p:spPr>
          <a:xfrm>
            <a:off x="457200" y="1200150"/>
            <a:ext cx="8229300" cy="33942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8" name="Google Shape;128;p25"/>
          <p:cNvSpPr txBox="1"/>
          <p:nvPr>
            <p:ph idx="10" type="dt"/>
          </p:nvPr>
        </p:nvSpPr>
        <p:spPr>
          <a:xfrm>
            <a:off x="457200" y="4767390"/>
            <a:ext cx="21333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9" name="Google Shape;129;p25"/>
          <p:cNvSpPr txBox="1"/>
          <p:nvPr>
            <p:ph idx="11" type="ftr"/>
          </p:nvPr>
        </p:nvSpPr>
        <p:spPr>
          <a:xfrm>
            <a:off x="3124080" y="4767390"/>
            <a:ext cx="28950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0" name="Google Shape;130;p25"/>
          <p:cNvSpPr txBox="1"/>
          <p:nvPr>
            <p:ph idx="12" type="sldNum"/>
          </p:nvPr>
        </p:nvSpPr>
        <p:spPr>
          <a:xfrm>
            <a:off x="6553080" y="4767390"/>
            <a:ext cx="213330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rive.google.com/file/d/1NehJq_6SxUUj4k7NusnpGUubJAVnVZAN/view"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12.jpg"/><Relationship Id="rId5"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22.png"/><Relationship Id="rId7" Type="http://schemas.openxmlformats.org/officeDocument/2006/relationships/image" Target="../media/image1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21.png"/><Relationship Id="rId4" Type="http://schemas.openxmlformats.org/officeDocument/2006/relationships/image" Target="../media/image2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3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21.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21.png"/><Relationship Id="rId4" Type="http://schemas.openxmlformats.org/officeDocument/2006/relationships/image" Target="../media/image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39.png"/><Relationship Id="rId4"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30.png"/><Relationship Id="rId4" Type="http://schemas.openxmlformats.org/officeDocument/2006/relationships/image" Target="../media/image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C4029"/>
        </a:solidFill>
      </p:bgPr>
    </p:bg>
    <p:spTree>
      <p:nvGrpSpPr>
        <p:cNvPr id="182" name="Shape 182"/>
        <p:cNvGrpSpPr/>
        <p:nvPr/>
      </p:nvGrpSpPr>
      <p:grpSpPr>
        <a:xfrm>
          <a:off x="0" y="0"/>
          <a:ext cx="0" cy="0"/>
          <a:chOff x="0" y="0"/>
          <a:chExt cx="0" cy="0"/>
        </a:xfrm>
      </p:grpSpPr>
      <p:pic>
        <p:nvPicPr>
          <p:cNvPr id="183" name="Google Shape;183;p38"/>
          <p:cNvPicPr preferRelativeResize="0"/>
          <p:nvPr/>
        </p:nvPicPr>
        <p:blipFill>
          <a:blip r:embed="rId3">
            <a:alphaModFix/>
          </a:blip>
          <a:stretch>
            <a:fillRect/>
          </a:stretch>
        </p:blipFill>
        <p:spPr>
          <a:xfrm>
            <a:off x="1854050" y="0"/>
            <a:ext cx="51435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47"/>
          <p:cNvPicPr preferRelativeResize="0"/>
          <p:nvPr/>
        </p:nvPicPr>
        <p:blipFill>
          <a:blip r:embed="rId3">
            <a:alphaModFix/>
          </a:blip>
          <a:stretch>
            <a:fillRect/>
          </a:stretch>
        </p:blipFill>
        <p:spPr>
          <a:xfrm>
            <a:off x="910825" y="1471034"/>
            <a:ext cx="4314699" cy="2334790"/>
          </a:xfrm>
          <a:prstGeom prst="rect">
            <a:avLst/>
          </a:prstGeom>
          <a:noFill/>
          <a:ln>
            <a:noFill/>
          </a:ln>
        </p:spPr>
      </p:pic>
      <p:sp>
        <p:nvSpPr>
          <p:cNvPr id="254" name="Google Shape;254;p47"/>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48"/>
          <p:cNvPicPr preferRelativeResize="0"/>
          <p:nvPr/>
        </p:nvPicPr>
        <p:blipFill>
          <a:blip r:embed="rId3">
            <a:alphaModFix/>
          </a:blip>
          <a:stretch>
            <a:fillRect/>
          </a:stretch>
        </p:blipFill>
        <p:spPr>
          <a:xfrm>
            <a:off x="891675" y="1458659"/>
            <a:ext cx="4314699" cy="2334790"/>
          </a:xfrm>
          <a:prstGeom prst="rect">
            <a:avLst/>
          </a:prstGeom>
          <a:noFill/>
          <a:ln>
            <a:noFill/>
          </a:ln>
        </p:spPr>
      </p:pic>
      <p:cxnSp>
        <p:nvCxnSpPr>
          <p:cNvPr id="260" name="Google Shape;260;p48"/>
          <p:cNvCxnSpPr/>
          <p:nvPr/>
        </p:nvCxnSpPr>
        <p:spPr>
          <a:xfrm flipH="1" rot="10800000">
            <a:off x="321375" y="1591850"/>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261" name="Google Shape;261;p48"/>
          <p:cNvSpPr/>
          <p:nvPr/>
        </p:nvSpPr>
        <p:spPr>
          <a:xfrm>
            <a:off x="5656900" y="2481425"/>
            <a:ext cx="2871300" cy="208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8"/>
          <p:cNvSpPr/>
          <p:nvPr/>
        </p:nvSpPr>
        <p:spPr>
          <a:xfrm>
            <a:off x="5656900" y="1771413"/>
            <a:ext cx="570300" cy="4524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8"/>
          <p:cNvSpPr txBox="1"/>
          <p:nvPr/>
        </p:nvSpPr>
        <p:spPr>
          <a:xfrm>
            <a:off x="5656900"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r1</a:t>
            </a:r>
            <a:endParaRPr/>
          </a:p>
        </p:txBody>
      </p:sp>
      <p:cxnSp>
        <p:nvCxnSpPr>
          <p:cNvPr id="264" name="Google Shape;264;p48"/>
          <p:cNvCxnSpPr/>
          <p:nvPr/>
        </p:nvCxnSpPr>
        <p:spPr>
          <a:xfrm>
            <a:off x="5846800" y="1194300"/>
            <a:ext cx="0" cy="501000"/>
          </a:xfrm>
          <a:prstGeom prst="straightConnector1">
            <a:avLst/>
          </a:prstGeom>
          <a:noFill/>
          <a:ln cap="flat" cmpd="sng" w="19050">
            <a:solidFill>
              <a:srgbClr val="000000"/>
            </a:solidFill>
            <a:prstDash val="solid"/>
            <a:round/>
            <a:headEnd len="med" w="med" type="none"/>
            <a:tailEnd len="med" w="med" type="triangle"/>
          </a:ln>
        </p:spPr>
      </p:cxnSp>
      <p:sp>
        <p:nvSpPr>
          <p:cNvPr id="265" name="Google Shape;265;p48"/>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49"/>
          <p:cNvPicPr preferRelativeResize="0"/>
          <p:nvPr/>
        </p:nvPicPr>
        <p:blipFill>
          <a:blip r:embed="rId3">
            <a:alphaModFix/>
          </a:blip>
          <a:stretch>
            <a:fillRect/>
          </a:stretch>
        </p:blipFill>
        <p:spPr>
          <a:xfrm>
            <a:off x="891675" y="1458659"/>
            <a:ext cx="4314699" cy="2334790"/>
          </a:xfrm>
          <a:prstGeom prst="rect">
            <a:avLst/>
          </a:prstGeom>
          <a:noFill/>
          <a:ln>
            <a:noFill/>
          </a:ln>
        </p:spPr>
      </p:pic>
      <p:cxnSp>
        <p:nvCxnSpPr>
          <p:cNvPr id="271" name="Google Shape;271;p49"/>
          <p:cNvCxnSpPr/>
          <p:nvPr/>
        </p:nvCxnSpPr>
        <p:spPr>
          <a:xfrm flipH="1" rot="10800000">
            <a:off x="321375" y="1771425"/>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272" name="Google Shape;272;p49"/>
          <p:cNvSpPr/>
          <p:nvPr/>
        </p:nvSpPr>
        <p:spPr>
          <a:xfrm>
            <a:off x="5656900" y="2481425"/>
            <a:ext cx="2871300" cy="208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9"/>
          <p:cNvSpPr/>
          <p:nvPr/>
        </p:nvSpPr>
        <p:spPr>
          <a:xfrm>
            <a:off x="5656900" y="1771413"/>
            <a:ext cx="570300" cy="4524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9"/>
          <p:cNvSpPr txBox="1"/>
          <p:nvPr/>
        </p:nvSpPr>
        <p:spPr>
          <a:xfrm>
            <a:off x="5656900"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r1</a:t>
            </a:r>
            <a:endParaRPr/>
          </a:p>
        </p:txBody>
      </p:sp>
      <p:cxnSp>
        <p:nvCxnSpPr>
          <p:cNvPr id="275" name="Google Shape;275;p49"/>
          <p:cNvCxnSpPr/>
          <p:nvPr/>
        </p:nvCxnSpPr>
        <p:spPr>
          <a:xfrm>
            <a:off x="5846800" y="1194300"/>
            <a:ext cx="0" cy="501000"/>
          </a:xfrm>
          <a:prstGeom prst="straightConnector1">
            <a:avLst/>
          </a:prstGeom>
          <a:noFill/>
          <a:ln cap="flat" cmpd="sng" w="19050">
            <a:solidFill>
              <a:srgbClr val="000000"/>
            </a:solidFill>
            <a:prstDash val="solid"/>
            <a:round/>
            <a:headEnd len="med" w="med" type="none"/>
            <a:tailEnd len="med" w="med" type="triangle"/>
          </a:ln>
        </p:spPr>
      </p:cxnSp>
      <p:sp>
        <p:nvSpPr>
          <p:cNvPr id="276" name="Google Shape;276;p49"/>
          <p:cNvSpPr/>
          <p:nvPr/>
        </p:nvSpPr>
        <p:spPr>
          <a:xfrm>
            <a:off x="6449725" y="1771413"/>
            <a:ext cx="570300" cy="4524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9"/>
          <p:cNvSpPr txBox="1"/>
          <p:nvPr/>
        </p:nvSpPr>
        <p:spPr>
          <a:xfrm>
            <a:off x="6449725"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r2</a:t>
            </a:r>
            <a:endParaRPr/>
          </a:p>
        </p:txBody>
      </p:sp>
      <p:cxnSp>
        <p:nvCxnSpPr>
          <p:cNvPr id="278" name="Google Shape;278;p49"/>
          <p:cNvCxnSpPr/>
          <p:nvPr/>
        </p:nvCxnSpPr>
        <p:spPr>
          <a:xfrm>
            <a:off x="6639625" y="1194300"/>
            <a:ext cx="0" cy="501000"/>
          </a:xfrm>
          <a:prstGeom prst="straightConnector1">
            <a:avLst/>
          </a:prstGeom>
          <a:noFill/>
          <a:ln cap="flat" cmpd="sng" w="19050">
            <a:solidFill>
              <a:srgbClr val="000000"/>
            </a:solidFill>
            <a:prstDash val="solid"/>
            <a:round/>
            <a:headEnd len="med" w="med" type="none"/>
            <a:tailEnd len="med" w="med" type="triangle"/>
          </a:ln>
        </p:spPr>
      </p:cxnSp>
      <p:sp>
        <p:nvSpPr>
          <p:cNvPr id="279" name="Google Shape;279;p49"/>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50"/>
          <p:cNvPicPr preferRelativeResize="0"/>
          <p:nvPr/>
        </p:nvPicPr>
        <p:blipFill>
          <a:blip r:embed="rId3">
            <a:alphaModFix/>
          </a:blip>
          <a:stretch>
            <a:fillRect/>
          </a:stretch>
        </p:blipFill>
        <p:spPr>
          <a:xfrm>
            <a:off x="891675" y="1458659"/>
            <a:ext cx="4314699" cy="2334790"/>
          </a:xfrm>
          <a:prstGeom prst="rect">
            <a:avLst/>
          </a:prstGeom>
          <a:noFill/>
          <a:ln>
            <a:noFill/>
          </a:ln>
        </p:spPr>
      </p:pic>
      <p:cxnSp>
        <p:nvCxnSpPr>
          <p:cNvPr id="285" name="Google Shape;285;p50"/>
          <p:cNvCxnSpPr/>
          <p:nvPr/>
        </p:nvCxnSpPr>
        <p:spPr>
          <a:xfrm flipH="1" rot="10800000">
            <a:off x="321375" y="1992525"/>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286" name="Google Shape;286;p50"/>
          <p:cNvSpPr/>
          <p:nvPr/>
        </p:nvSpPr>
        <p:spPr>
          <a:xfrm>
            <a:off x="5656900" y="2481425"/>
            <a:ext cx="2871300" cy="208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0"/>
          <p:cNvSpPr/>
          <p:nvPr/>
        </p:nvSpPr>
        <p:spPr>
          <a:xfrm>
            <a:off x="5656900" y="1771413"/>
            <a:ext cx="570300" cy="452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0"/>
          <p:cNvSpPr txBox="1"/>
          <p:nvPr/>
        </p:nvSpPr>
        <p:spPr>
          <a:xfrm>
            <a:off x="5656900"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r1</a:t>
            </a:r>
            <a:endParaRPr/>
          </a:p>
        </p:txBody>
      </p:sp>
      <p:cxnSp>
        <p:nvCxnSpPr>
          <p:cNvPr id="289" name="Google Shape;289;p50"/>
          <p:cNvCxnSpPr/>
          <p:nvPr/>
        </p:nvCxnSpPr>
        <p:spPr>
          <a:xfrm>
            <a:off x="5846800" y="1194300"/>
            <a:ext cx="0" cy="501000"/>
          </a:xfrm>
          <a:prstGeom prst="straightConnector1">
            <a:avLst/>
          </a:prstGeom>
          <a:noFill/>
          <a:ln cap="flat" cmpd="sng" w="19050">
            <a:solidFill>
              <a:srgbClr val="000000"/>
            </a:solidFill>
            <a:prstDash val="solid"/>
            <a:round/>
            <a:headEnd len="med" w="med" type="none"/>
            <a:tailEnd len="med" w="med" type="triangle"/>
          </a:ln>
        </p:spPr>
      </p:cxnSp>
      <p:sp>
        <p:nvSpPr>
          <p:cNvPr id="290" name="Google Shape;290;p50"/>
          <p:cNvSpPr/>
          <p:nvPr/>
        </p:nvSpPr>
        <p:spPr>
          <a:xfrm>
            <a:off x="6449725" y="1771413"/>
            <a:ext cx="570300" cy="4524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0"/>
          <p:cNvSpPr txBox="1"/>
          <p:nvPr/>
        </p:nvSpPr>
        <p:spPr>
          <a:xfrm>
            <a:off x="6449725"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r2</a:t>
            </a:r>
            <a:endParaRPr/>
          </a:p>
        </p:txBody>
      </p:sp>
      <p:cxnSp>
        <p:nvCxnSpPr>
          <p:cNvPr id="292" name="Google Shape;292;p50"/>
          <p:cNvCxnSpPr/>
          <p:nvPr/>
        </p:nvCxnSpPr>
        <p:spPr>
          <a:xfrm>
            <a:off x="6639625" y="1194300"/>
            <a:ext cx="0" cy="501000"/>
          </a:xfrm>
          <a:prstGeom prst="straightConnector1">
            <a:avLst/>
          </a:prstGeom>
          <a:noFill/>
          <a:ln cap="flat" cmpd="sng" w="19050">
            <a:solidFill>
              <a:srgbClr val="000000"/>
            </a:solidFill>
            <a:prstDash val="solid"/>
            <a:round/>
            <a:headEnd len="med" w="med" type="none"/>
            <a:tailEnd len="med" w="med" type="triangle"/>
          </a:ln>
        </p:spPr>
      </p:cxnSp>
      <p:sp>
        <p:nvSpPr>
          <p:cNvPr id="293" name="Google Shape;293;p50"/>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Google Shape;298;p51"/>
          <p:cNvPicPr preferRelativeResize="0"/>
          <p:nvPr/>
        </p:nvPicPr>
        <p:blipFill>
          <a:blip r:embed="rId3">
            <a:alphaModFix/>
          </a:blip>
          <a:stretch>
            <a:fillRect/>
          </a:stretch>
        </p:blipFill>
        <p:spPr>
          <a:xfrm>
            <a:off x="891675" y="1458659"/>
            <a:ext cx="4314699" cy="2334790"/>
          </a:xfrm>
          <a:prstGeom prst="rect">
            <a:avLst/>
          </a:prstGeom>
          <a:noFill/>
          <a:ln>
            <a:noFill/>
          </a:ln>
        </p:spPr>
      </p:pic>
      <p:cxnSp>
        <p:nvCxnSpPr>
          <p:cNvPr id="299" name="Google Shape;299;p51"/>
          <p:cNvCxnSpPr/>
          <p:nvPr/>
        </p:nvCxnSpPr>
        <p:spPr>
          <a:xfrm flipH="1" rot="10800000">
            <a:off x="321375" y="2213625"/>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300" name="Google Shape;300;p51"/>
          <p:cNvSpPr/>
          <p:nvPr/>
        </p:nvSpPr>
        <p:spPr>
          <a:xfrm>
            <a:off x="5656900" y="2481425"/>
            <a:ext cx="2871300" cy="208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1"/>
          <p:cNvSpPr/>
          <p:nvPr/>
        </p:nvSpPr>
        <p:spPr>
          <a:xfrm>
            <a:off x="5656900" y="1771413"/>
            <a:ext cx="570300" cy="452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1"/>
          <p:cNvSpPr txBox="1"/>
          <p:nvPr/>
        </p:nvSpPr>
        <p:spPr>
          <a:xfrm>
            <a:off x="5656900"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r1</a:t>
            </a:r>
            <a:endParaRPr/>
          </a:p>
        </p:txBody>
      </p:sp>
      <p:cxnSp>
        <p:nvCxnSpPr>
          <p:cNvPr id="303" name="Google Shape;303;p51"/>
          <p:cNvCxnSpPr/>
          <p:nvPr/>
        </p:nvCxnSpPr>
        <p:spPr>
          <a:xfrm>
            <a:off x="5846800" y="1194300"/>
            <a:ext cx="0" cy="501000"/>
          </a:xfrm>
          <a:prstGeom prst="straightConnector1">
            <a:avLst/>
          </a:prstGeom>
          <a:noFill/>
          <a:ln cap="flat" cmpd="sng" w="19050">
            <a:solidFill>
              <a:srgbClr val="000000"/>
            </a:solidFill>
            <a:prstDash val="solid"/>
            <a:round/>
            <a:headEnd len="med" w="med" type="none"/>
            <a:tailEnd len="med" w="med" type="triangle"/>
          </a:ln>
        </p:spPr>
      </p:cxnSp>
      <p:sp>
        <p:nvSpPr>
          <p:cNvPr id="304" name="Google Shape;304;p51"/>
          <p:cNvSpPr/>
          <p:nvPr/>
        </p:nvSpPr>
        <p:spPr>
          <a:xfrm>
            <a:off x="6449725" y="1771413"/>
            <a:ext cx="570300" cy="452400"/>
          </a:xfrm>
          <a:prstGeom prst="rect">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305" name="Google Shape;305;p51"/>
          <p:cNvSpPr txBox="1"/>
          <p:nvPr/>
        </p:nvSpPr>
        <p:spPr>
          <a:xfrm>
            <a:off x="6449725"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r2</a:t>
            </a:r>
            <a:endParaRPr/>
          </a:p>
        </p:txBody>
      </p:sp>
      <p:cxnSp>
        <p:nvCxnSpPr>
          <p:cNvPr id="306" name="Google Shape;306;p51"/>
          <p:cNvCxnSpPr/>
          <p:nvPr/>
        </p:nvCxnSpPr>
        <p:spPr>
          <a:xfrm>
            <a:off x="6639625" y="1194300"/>
            <a:ext cx="0" cy="501000"/>
          </a:xfrm>
          <a:prstGeom prst="straightConnector1">
            <a:avLst/>
          </a:prstGeom>
          <a:noFill/>
          <a:ln cap="flat" cmpd="sng" w="19050">
            <a:solidFill>
              <a:srgbClr val="000000"/>
            </a:solidFill>
            <a:prstDash val="solid"/>
            <a:round/>
            <a:headEnd len="med" w="med" type="none"/>
            <a:tailEnd len="med" w="med" type="triangle"/>
          </a:ln>
        </p:spPr>
      </p:cxnSp>
      <p:sp>
        <p:nvSpPr>
          <p:cNvPr id="307" name="Google Shape;307;p51"/>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52"/>
          <p:cNvPicPr preferRelativeResize="0"/>
          <p:nvPr/>
        </p:nvPicPr>
        <p:blipFill>
          <a:blip r:embed="rId3">
            <a:alphaModFix/>
          </a:blip>
          <a:stretch>
            <a:fillRect/>
          </a:stretch>
        </p:blipFill>
        <p:spPr>
          <a:xfrm>
            <a:off x="891675" y="1458659"/>
            <a:ext cx="4314699" cy="2334790"/>
          </a:xfrm>
          <a:prstGeom prst="rect">
            <a:avLst/>
          </a:prstGeom>
          <a:noFill/>
          <a:ln>
            <a:noFill/>
          </a:ln>
        </p:spPr>
      </p:pic>
      <p:cxnSp>
        <p:nvCxnSpPr>
          <p:cNvPr id="313" name="Google Shape;313;p52"/>
          <p:cNvCxnSpPr/>
          <p:nvPr/>
        </p:nvCxnSpPr>
        <p:spPr>
          <a:xfrm flipH="1" rot="10800000">
            <a:off x="321375" y="2394250"/>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314" name="Google Shape;314;p52"/>
          <p:cNvSpPr/>
          <p:nvPr/>
        </p:nvSpPr>
        <p:spPr>
          <a:xfrm>
            <a:off x="5656900" y="2481425"/>
            <a:ext cx="2871300" cy="208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2"/>
          <p:cNvSpPr/>
          <p:nvPr/>
        </p:nvSpPr>
        <p:spPr>
          <a:xfrm>
            <a:off x="5656900" y="2481413"/>
            <a:ext cx="570300" cy="452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2"/>
          <p:cNvSpPr txBox="1"/>
          <p:nvPr/>
        </p:nvSpPr>
        <p:spPr>
          <a:xfrm>
            <a:off x="5656900"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r1</a:t>
            </a:r>
            <a:endParaRPr/>
          </a:p>
        </p:txBody>
      </p:sp>
      <p:cxnSp>
        <p:nvCxnSpPr>
          <p:cNvPr id="317" name="Google Shape;317;p52"/>
          <p:cNvCxnSpPr/>
          <p:nvPr/>
        </p:nvCxnSpPr>
        <p:spPr>
          <a:xfrm flipH="1">
            <a:off x="5837500" y="1194300"/>
            <a:ext cx="9300" cy="1106400"/>
          </a:xfrm>
          <a:prstGeom prst="straightConnector1">
            <a:avLst/>
          </a:prstGeom>
          <a:noFill/>
          <a:ln cap="flat" cmpd="sng" w="19050">
            <a:solidFill>
              <a:srgbClr val="000000"/>
            </a:solidFill>
            <a:prstDash val="solid"/>
            <a:round/>
            <a:headEnd len="med" w="med" type="none"/>
            <a:tailEnd len="med" w="med" type="triangle"/>
          </a:ln>
        </p:spPr>
      </p:cxnSp>
      <p:sp>
        <p:nvSpPr>
          <p:cNvPr id="318" name="Google Shape;318;p52"/>
          <p:cNvSpPr/>
          <p:nvPr/>
        </p:nvSpPr>
        <p:spPr>
          <a:xfrm>
            <a:off x="6449725" y="1771413"/>
            <a:ext cx="570300" cy="452400"/>
          </a:xfrm>
          <a:prstGeom prst="rect">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319" name="Google Shape;319;p52"/>
          <p:cNvSpPr txBox="1"/>
          <p:nvPr/>
        </p:nvSpPr>
        <p:spPr>
          <a:xfrm>
            <a:off x="6449725"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r2</a:t>
            </a:r>
            <a:endParaRPr/>
          </a:p>
        </p:txBody>
      </p:sp>
      <p:cxnSp>
        <p:nvCxnSpPr>
          <p:cNvPr id="320" name="Google Shape;320;p52"/>
          <p:cNvCxnSpPr/>
          <p:nvPr/>
        </p:nvCxnSpPr>
        <p:spPr>
          <a:xfrm>
            <a:off x="6639625" y="1194300"/>
            <a:ext cx="0" cy="501000"/>
          </a:xfrm>
          <a:prstGeom prst="straightConnector1">
            <a:avLst/>
          </a:prstGeom>
          <a:noFill/>
          <a:ln cap="flat" cmpd="sng" w="19050">
            <a:solidFill>
              <a:srgbClr val="000000"/>
            </a:solidFill>
            <a:prstDash val="solid"/>
            <a:round/>
            <a:headEnd len="med" w="med" type="none"/>
            <a:tailEnd len="med" w="med" type="triangle"/>
          </a:ln>
        </p:spPr>
      </p:cxnSp>
      <p:sp>
        <p:nvSpPr>
          <p:cNvPr id="321" name="Google Shape;321;p52"/>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Google Shape;326;p53"/>
          <p:cNvPicPr preferRelativeResize="0"/>
          <p:nvPr/>
        </p:nvPicPr>
        <p:blipFill>
          <a:blip r:embed="rId3">
            <a:alphaModFix/>
          </a:blip>
          <a:stretch>
            <a:fillRect/>
          </a:stretch>
        </p:blipFill>
        <p:spPr>
          <a:xfrm>
            <a:off x="891675" y="1458659"/>
            <a:ext cx="4314699" cy="2334790"/>
          </a:xfrm>
          <a:prstGeom prst="rect">
            <a:avLst/>
          </a:prstGeom>
          <a:noFill/>
          <a:ln>
            <a:noFill/>
          </a:ln>
        </p:spPr>
      </p:pic>
      <p:cxnSp>
        <p:nvCxnSpPr>
          <p:cNvPr id="327" name="Google Shape;327;p53"/>
          <p:cNvCxnSpPr/>
          <p:nvPr/>
        </p:nvCxnSpPr>
        <p:spPr>
          <a:xfrm flipH="1" rot="10800000">
            <a:off x="321375" y="2566650"/>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328" name="Google Shape;328;p53"/>
          <p:cNvSpPr/>
          <p:nvPr/>
        </p:nvSpPr>
        <p:spPr>
          <a:xfrm>
            <a:off x="5656900" y="2481425"/>
            <a:ext cx="2871300" cy="208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3"/>
          <p:cNvSpPr/>
          <p:nvPr/>
        </p:nvSpPr>
        <p:spPr>
          <a:xfrm>
            <a:off x="5656900" y="2481413"/>
            <a:ext cx="570300" cy="452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3"/>
          <p:cNvSpPr txBox="1"/>
          <p:nvPr/>
        </p:nvSpPr>
        <p:spPr>
          <a:xfrm>
            <a:off x="5656900"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r1</a:t>
            </a:r>
            <a:endParaRPr/>
          </a:p>
        </p:txBody>
      </p:sp>
      <p:cxnSp>
        <p:nvCxnSpPr>
          <p:cNvPr id="331" name="Google Shape;331;p53"/>
          <p:cNvCxnSpPr/>
          <p:nvPr/>
        </p:nvCxnSpPr>
        <p:spPr>
          <a:xfrm flipH="1">
            <a:off x="5837500" y="1194300"/>
            <a:ext cx="9300" cy="1106400"/>
          </a:xfrm>
          <a:prstGeom prst="straightConnector1">
            <a:avLst/>
          </a:prstGeom>
          <a:noFill/>
          <a:ln cap="flat" cmpd="sng" w="19050">
            <a:solidFill>
              <a:srgbClr val="000000"/>
            </a:solidFill>
            <a:prstDash val="solid"/>
            <a:round/>
            <a:headEnd len="med" w="med" type="none"/>
            <a:tailEnd len="med" w="med" type="triangle"/>
          </a:ln>
        </p:spPr>
      </p:cxnSp>
      <p:sp>
        <p:nvSpPr>
          <p:cNvPr id="332" name="Google Shape;332;p53"/>
          <p:cNvSpPr/>
          <p:nvPr/>
        </p:nvSpPr>
        <p:spPr>
          <a:xfrm>
            <a:off x="6227200" y="2933813"/>
            <a:ext cx="570300" cy="452400"/>
          </a:xfrm>
          <a:prstGeom prst="rect">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333" name="Google Shape;333;p53"/>
          <p:cNvSpPr txBox="1"/>
          <p:nvPr/>
        </p:nvSpPr>
        <p:spPr>
          <a:xfrm>
            <a:off x="6449725"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r2</a:t>
            </a:r>
            <a:endParaRPr/>
          </a:p>
        </p:txBody>
      </p:sp>
      <p:cxnSp>
        <p:nvCxnSpPr>
          <p:cNvPr id="334" name="Google Shape;334;p53"/>
          <p:cNvCxnSpPr/>
          <p:nvPr/>
        </p:nvCxnSpPr>
        <p:spPr>
          <a:xfrm flipH="1">
            <a:off x="6626725" y="1194300"/>
            <a:ext cx="12900" cy="1496400"/>
          </a:xfrm>
          <a:prstGeom prst="straightConnector1">
            <a:avLst/>
          </a:prstGeom>
          <a:noFill/>
          <a:ln cap="flat" cmpd="sng" w="19050">
            <a:solidFill>
              <a:srgbClr val="000000"/>
            </a:solidFill>
            <a:prstDash val="solid"/>
            <a:round/>
            <a:headEnd len="med" w="med" type="none"/>
            <a:tailEnd len="med" w="med" type="triangle"/>
          </a:ln>
        </p:spPr>
      </p:cxnSp>
      <p:sp>
        <p:nvSpPr>
          <p:cNvPr id="335" name="Google Shape;335;p53"/>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Google Shape;340;p54"/>
          <p:cNvPicPr preferRelativeResize="0"/>
          <p:nvPr/>
        </p:nvPicPr>
        <p:blipFill>
          <a:blip r:embed="rId3">
            <a:alphaModFix/>
          </a:blip>
          <a:stretch>
            <a:fillRect/>
          </a:stretch>
        </p:blipFill>
        <p:spPr>
          <a:xfrm>
            <a:off x="891675" y="1458659"/>
            <a:ext cx="4314699" cy="2334790"/>
          </a:xfrm>
          <a:prstGeom prst="rect">
            <a:avLst/>
          </a:prstGeom>
          <a:noFill/>
          <a:ln>
            <a:noFill/>
          </a:ln>
        </p:spPr>
      </p:pic>
      <p:cxnSp>
        <p:nvCxnSpPr>
          <p:cNvPr id="341" name="Google Shape;341;p54"/>
          <p:cNvCxnSpPr/>
          <p:nvPr/>
        </p:nvCxnSpPr>
        <p:spPr>
          <a:xfrm flipH="1" rot="10800000">
            <a:off x="321375" y="2975450"/>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342" name="Google Shape;342;p54"/>
          <p:cNvSpPr/>
          <p:nvPr/>
        </p:nvSpPr>
        <p:spPr>
          <a:xfrm>
            <a:off x="5656900" y="2481425"/>
            <a:ext cx="2871300" cy="208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4"/>
          <p:cNvSpPr/>
          <p:nvPr/>
        </p:nvSpPr>
        <p:spPr>
          <a:xfrm>
            <a:off x="5656900" y="2481413"/>
            <a:ext cx="570300" cy="452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4"/>
          <p:cNvSpPr txBox="1"/>
          <p:nvPr/>
        </p:nvSpPr>
        <p:spPr>
          <a:xfrm>
            <a:off x="5656900"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r1</a:t>
            </a:r>
            <a:endParaRPr/>
          </a:p>
        </p:txBody>
      </p:sp>
      <p:cxnSp>
        <p:nvCxnSpPr>
          <p:cNvPr id="345" name="Google Shape;345;p54"/>
          <p:cNvCxnSpPr/>
          <p:nvPr/>
        </p:nvCxnSpPr>
        <p:spPr>
          <a:xfrm>
            <a:off x="5846800" y="1194300"/>
            <a:ext cx="665700" cy="1477200"/>
          </a:xfrm>
          <a:prstGeom prst="straightConnector1">
            <a:avLst/>
          </a:prstGeom>
          <a:noFill/>
          <a:ln cap="flat" cmpd="sng" w="19050">
            <a:solidFill>
              <a:srgbClr val="000000"/>
            </a:solidFill>
            <a:prstDash val="solid"/>
            <a:round/>
            <a:headEnd len="med" w="med" type="none"/>
            <a:tailEnd len="med" w="med" type="triangle"/>
          </a:ln>
        </p:spPr>
      </p:cxnSp>
      <p:sp>
        <p:nvSpPr>
          <p:cNvPr id="346" name="Google Shape;346;p54"/>
          <p:cNvSpPr/>
          <p:nvPr/>
        </p:nvSpPr>
        <p:spPr>
          <a:xfrm>
            <a:off x="6227200" y="2933813"/>
            <a:ext cx="570300" cy="452400"/>
          </a:xfrm>
          <a:prstGeom prst="rect">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347" name="Google Shape;347;p54"/>
          <p:cNvSpPr txBox="1"/>
          <p:nvPr/>
        </p:nvSpPr>
        <p:spPr>
          <a:xfrm>
            <a:off x="6449725"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r2</a:t>
            </a:r>
            <a:endParaRPr/>
          </a:p>
        </p:txBody>
      </p:sp>
      <p:cxnSp>
        <p:nvCxnSpPr>
          <p:cNvPr id="348" name="Google Shape;348;p54"/>
          <p:cNvCxnSpPr/>
          <p:nvPr/>
        </p:nvCxnSpPr>
        <p:spPr>
          <a:xfrm flipH="1">
            <a:off x="6626725" y="1194300"/>
            <a:ext cx="12900" cy="1496400"/>
          </a:xfrm>
          <a:prstGeom prst="straightConnector1">
            <a:avLst/>
          </a:prstGeom>
          <a:noFill/>
          <a:ln cap="flat" cmpd="sng" w="19050">
            <a:solidFill>
              <a:srgbClr val="000000"/>
            </a:solidFill>
            <a:prstDash val="solid"/>
            <a:round/>
            <a:headEnd len="med" w="med" type="none"/>
            <a:tailEnd len="med" w="med" type="triangle"/>
          </a:ln>
        </p:spPr>
      </p:cxnSp>
      <p:sp>
        <p:nvSpPr>
          <p:cNvPr id="349" name="Google Shape;349;p54"/>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p55"/>
          <p:cNvPicPr preferRelativeResize="0"/>
          <p:nvPr/>
        </p:nvPicPr>
        <p:blipFill>
          <a:blip r:embed="rId3">
            <a:alphaModFix/>
          </a:blip>
          <a:stretch>
            <a:fillRect/>
          </a:stretch>
        </p:blipFill>
        <p:spPr>
          <a:xfrm>
            <a:off x="891675" y="1458659"/>
            <a:ext cx="4314699" cy="2334790"/>
          </a:xfrm>
          <a:prstGeom prst="rect">
            <a:avLst/>
          </a:prstGeom>
          <a:noFill/>
          <a:ln>
            <a:noFill/>
          </a:ln>
        </p:spPr>
      </p:pic>
      <p:cxnSp>
        <p:nvCxnSpPr>
          <p:cNvPr id="355" name="Google Shape;355;p55"/>
          <p:cNvCxnSpPr/>
          <p:nvPr/>
        </p:nvCxnSpPr>
        <p:spPr>
          <a:xfrm flipH="1" rot="10800000">
            <a:off x="321375" y="3386225"/>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356" name="Google Shape;356;p55"/>
          <p:cNvSpPr/>
          <p:nvPr/>
        </p:nvSpPr>
        <p:spPr>
          <a:xfrm>
            <a:off x="5656900" y="2481425"/>
            <a:ext cx="2871300" cy="208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a:off x="5656900" y="2481413"/>
            <a:ext cx="570300" cy="452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txBox="1"/>
          <p:nvPr/>
        </p:nvSpPr>
        <p:spPr>
          <a:xfrm>
            <a:off x="5656900"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r1</a:t>
            </a:r>
            <a:endParaRPr/>
          </a:p>
        </p:txBody>
      </p:sp>
      <p:cxnSp>
        <p:nvCxnSpPr>
          <p:cNvPr id="359" name="Google Shape;359;p55"/>
          <p:cNvCxnSpPr/>
          <p:nvPr/>
        </p:nvCxnSpPr>
        <p:spPr>
          <a:xfrm>
            <a:off x="5846800" y="1194300"/>
            <a:ext cx="665700" cy="1477200"/>
          </a:xfrm>
          <a:prstGeom prst="straightConnector1">
            <a:avLst/>
          </a:prstGeom>
          <a:noFill/>
          <a:ln cap="flat" cmpd="sng" w="19050">
            <a:solidFill>
              <a:srgbClr val="000000"/>
            </a:solidFill>
            <a:prstDash val="solid"/>
            <a:round/>
            <a:headEnd len="med" w="med" type="none"/>
            <a:tailEnd len="med" w="med" type="triangle"/>
          </a:ln>
        </p:spPr>
      </p:cxnSp>
      <p:sp>
        <p:nvSpPr>
          <p:cNvPr id="360" name="Google Shape;360;p55"/>
          <p:cNvSpPr/>
          <p:nvPr/>
        </p:nvSpPr>
        <p:spPr>
          <a:xfrm>
            <a:off x="6227200" y="2933813"/>
            <a:ext cx="570300" cy="452400"/>
          </a:xfrm>
          <a:prstGeom prst="rect">
            <a:avLst/>
          </a:prstGeom>
          <a:noFill/>
          <a:ln cap="flat" cmpd="sng" w="762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361" name="Google Shape;361;p55"/>
          <p:cNvSpPr txBox="1"/>
          <p:nvPr/>
        </p:nvSpPr>
        <p:spPr>
          <a:xfrm>
            <a:off x="6449725"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r2</a:t>
            </a:r>
            <a:endParaRPr/>
          </a:p>
        </p:txBody>
      </p:sp>
      <p:cxnSp>
        <p:nvCxnSpPr>
          <p:cNvPr id="362" name="Google Shape;362;p55"/>
          <p:cNvCxnSpPr/>
          <p:nvPr/>
        </p:nvCxnSpPr>
        <p:spPr>
          <a:xfrm flipH="1">
            <a:off x="6626725" y="1194300"/>
            <a:ext cx="12900" cy="1496400"/>
          </a:xfrm>
          <a:prstGeom prst="straightConnector1">
            <a:avLst/>
          </a:prstGeom>
          <a:noFill/>
          <a:ln cap="flat" cmpd="sng" w="19050">
            <a:solidFill>
              <a:srgbClr val="000000"/>
            </a:solidFill>
            <a:prstDash val="solid"/>
            <a:round/>
            <a:headEnd len="med" w="med" type="none"/>
            <a:tailEnd len="med" w="med" type="triangle"/>
          </a:ln>
        </p:spPr>
      </p:cxnSp>
      <p:sp>
        <p:nvSpPr>
          <p:cNvPr id="363" name="Google Shape;363;p55"/>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p56"/>
          <p:cNvPicPr preferRelativeResize="0"/>
          <p:nvPr/>
        </p:nvPicPr>
        <p:blipFill>
          <a:blip r:embed="rId3">
            <a:alphaModFix/>
          </a:blip>
          <a:stretch>
            <a:fillRect/>
          </a:stretch>
        </p:blipFill>
        <p:spPr>
          <a:xfrm>
            <a:off x="891675" y="1458659"/>
            <a:ext cx="4314699" cy="2334790"/>
          </a:xfrm>
          <a:prstGeom prst="rect">
            <a:avLst/>
          </a:prstGeom>
          <a:noFill/>
          <a:ln>
            <a:noFill/>
          </a:ln>
        </p:spPr>
      </p:pic>
      <p:cxnSp>
        <p:nvCxnSpPr>
          <p:cNvPr id="369" name="Google Shape;369;p56"/>
          <p:cNvCxnSpPr/>
          <p:nvPr/>
        </p:nvCxnSpPr>
        <p:spPr>
          <a:xfrm flipH="1" rot="10800000">
            <a:off x="321375" y="3585875"/>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370" name="Google Shape;370;p56"/>
          <p:cNvSpPr/>
          <p:nvPr/>
        </p:nvSpPr>
        <p:spPr>
          <a:xfrm>
            <a:off x="5656900" y="2481425"/>
            <a:ext cx="2871300" cy="2082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6"/>
          <p:cNvSpPr/>
          <p:nvPr/>
        </p:nvSpPr>
        <p:spPr>
          <a:xfrm>
            <a:off x="5656900" y="2481413"/>
            <a:ext cx="570300" cy="452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6"/>
          <p:cNvSpPr txBox="1"/>
          <p:nvPr/>
        </p:nvSpPr>
        <p:spPr>
          <a:xfrm>
            <a:off x="5656900"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r1</a:t>
            </a:r>
            <a:endParaRPr/>
          </a:p>
        </p:txBody>
      </p:sp>
      <p:cxnSp>
        <p:nvCxnSpPr>
          <p:cNvPr id="373" name="Google Shape;373;p56"/>
          <p:cNvCxnSpPr/>
          <p:nvPr/>
        </p:nvCxnSpPr>
        <p:spPr>
          <a:xfrm>
            <a:off x="5846800" y="1194300"/>
            <a:ext cx="665700" cy="1477200"/>
          </a:xfrm>
          <a:prstGeom prst="straightConnector1">
            <a:avLst/>
          </a:prstGeom>
          <a:noFill/>
          <a:ln cap="flat" cmpd="sng" w="19050">
            <a:solidFill>
              <a:srgbClr val="000000"/>
            </a:solidFill>
            <a:prstDash val="solid"/>
            <a:round/>
            <a:headEnd len="med" w="med" type="none"/>
            <a:tailEnd len="med" w="med" type="triangle"/>
          </a:ln>
        </p:spPr>
      </p:cxnSp>
      <p:sp>
        <p:nvSpPr>
          <p:cNvPr id="374" name="Google Shape;374;p56"/>
          <p:cNvSpPr/>
          <p:nvPr/>
        </p:nvSpPr>
        <p:spPr>
          <a:xfrm>
            <a:off x="6227200" y="2933813"/>
            <a:ext cx="570300" cy="452400"/>
          </a:xfrm>
          <a:prstGeom prst="rect">
            <a:avLst/>
          </a:prstGeom>
          <a:noFill/>
          <a:ln cap="flat" cmpd="sng" w="76200">
            <a:solidFill>
              <a:srgbClr val="008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375" name="Google Shape;375;p56"/>
          <p:cNvSpPr txBox="1"/>
          <p:nvPr/>
        </p:nvSpPr>
        <p:spPr>
          <a:xfrm>
            <a:off x="6449725" y="874800"/>
            <a:ext cx="342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t>r2</a:t>
            </a:r>
            <a:endParaRPr/>
          </a:p>
        </p:txBody>
      </p:sp>
      <p:cxnSp>
        <p:nvCxnSpPr>
          <p:cNvPr id="376" name="Google Shape;376;p56"/>
          <p:cNvCxnSpPr/>
          <p:nvPr/>
        </p:nvCxnSpPr>
        <p:spPr>
          <a:xfrm flipH="1">
            <a:off x="6626725" y="1194300"/>
            <a:ext cx="12900" cy="1496400"/>
          </a:xfrm>
          <a:prstGeom prst="straightConnector1">
            <a:avLst/>
          </a:prstGeom>
          <a:noFill/>
          <a:ln cap="flat" cmpd="sng" w="19050">
            <a:solidFill>
              <a:srgbClr val="000000"/>
            </a:solidFill>
            <a:prstDash val="solid"/>
            <a:round/>
            <a:headEnd len="med" w="med" type="none"/>
            <a:tailEnd len="med" w="med" type="triangle"/>
          </a:ln>
        </p:spPr>
      </p:cxnSp>
      <p:sp>
        <p:nvSpPr>
          <p:cNvPr id="377" name="Google Shape;377;p56"/>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7" name="Shape 187"/>
        <p:cNvGrpSpPr/>
        <p:nvPr/>
      </p:nvGrpSpPr>
      <p:grpSpPr>
        <a:xfrm>
          <a:off x="0" y="0"/>
          <a:ext cx="0" cy="0"/>
          <a:chOff x="0" y="0"/>
          <a:chExt cx="0" cy="0"/>
        </a:xfrm>
      </p:grpSpPr>
      <p:pic>
        <p:nvPicPr>
          <p:cNvPr id="188" name="Google Shape;188;p39" title="ICS-star-wars-intro.mp4">
            <a:hlinkClick r:id="rId3"/>
          </p:cNvPr>
          <p:cNvPicPr preferRelativeResize="0"/>
          <p:nvPr/>
        </p:nvPicPr>
        <p:blipFill>
          <a:blip r:embed="rId4">
            <a:alphaModFix/>
          </a:blip>
          <a:stretch>
            <a:fillRect/>
          </a:stretch>
        </p:blipFill>
        <p:spPr>
          <a:xfrm>
            <a:off x="1142992" y="0"/>
            <a:ext cx="6858017"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81" name="Shape 381"/>
        <p:cNvGrpSpPr/>
        <p:nvPr/>
      </p:nvGrpSpPr>
      <p:grpSpPr>
        <a:xfrm>
          <a:off x="0" y="0"/>
          <a:ext cx="0" cy="0"/>
          <a:chOff x="0" y="0"/>
          <a:chExt cx="0" cy="0"/>
        </a:xfrm>
      </p:grpSpPr>
      <p:pic>
        <p:nvPicPr>
          <p:cNvPr id="382" name="Google Shape;382;p57"/>
          <p:cNvPicPr preferRelativeResize="0"/>
          <p:nvPr/>
        </p:nvPicPr>
        <p:blipFill>
          <a:blip r:embed="rId3">
            <a:alphaModFix/>
          </a:blip>
          <a:stretch>
            <a:fillRect/>
          </a:stretch>
        </p:blipFill>
        <p:spPr>
          <a:xfrm>
            <a:off x="912999" y="1867200"/>
            <a:ext cx="7469851" cy="1330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86" name="Shape 386"/>
        <p:cNvGrpSpPr/>
        <p:nvPr/>
      </p:nvGrpSpPr>
      <p:grpSpPr>
        <a:xfrm>
          <a:off x="0" y="0"/>
          <a:ext cx="0" cy="0"/>
          <a:chOff x="0" y="0"/>
          <a:chExt cx="0" cy="0"/>
        </a:xfrm>
      </p:grpSpPr>
      <p:pic>
        <p:nvPicPr>
          <p:cNvPr id="387" name="Google Shape;387;p58"/>
          <p:cNvPicPr preferRelativeResize="0"/>
          <p:nvPr/>
        </p:nvPicPr>
        <p:blipFill>
          <a:blip r:embed="rId3">
            <a:alphaModFix/>
          </a:blip>
          <a:stretch>
            <a:fillRect/>
          </a:stretch>
        </p:blipFill>
        <p:spPr>
          <a:xfrm>
            <a:off x="2286009" y="0"/>
            <a:ext cx="6857990" cy="5143500"/>
          </a:xfrm>
          <a:prstGeom prst="rect">
            <a:avLst/>
          </a:prstGeom>
          <a:noFill/>
          <a:ln>
            <a:noFill/>
          </a:ln>
        </p:spPr>
      </p:pic>
      <p:sp>
        <p:nvSpPr>
          <p:cNvPr id="388" name="Google Shape;388;p58"/>
          <p:cNvSpPr txBox="1"/>
          <p:nvPr/>
        </p:nvSpPr>
        <p:spPr>
          <a:xfrm>
            <a:off x="713075" y="1354825"/>
            <a:ext cx="66933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6000">
                <a:solidFill>
                  <a:srgbClr val="00FF00"/>
                </a:solidFill>
                <a:latin typeface="Indie Flower"/>
                <a:ea typeface="Indie Flower"/>
                <a:cs typeface="Indie Flower"/>
                <a:sym typeface="Indie Flower"/>
              </a:rPr>
              <a:t>Let’s feel </a:t>
            </a:r>
            <a:endParaRPr b="1" sz="6000">
              <a:solidFill>
                <a:srgbClr val="00FF00"/>
              </a:solidFill>
              <a:latin typeface="Indie Flower"/>
              <a:ea typeface="Indie Flower"/>
              <a:cs typeface="Indie Flower"/>
              <a:sym typeface="Indie Flower"/>
            </a:endParaRPr>
          </a:p>
          <a:p>
            <a:pPr indent="0" lvl="0" marL="0" rtl="0" algn="l">
              <a:spcBef>
                <a:spcPts val="0"/>
              </a:spcBef>
              <a:spcAft>
                <a:spcPts val="0"/>
              </a:spcAft>
              <a:buNone/>
            </a:pPr>
            <a:r>
              <a:rPr b="1" lang="cs" sz="6000">
                <a:solidFill>
                  <a:srgbClr val="00FF00"/>
                </a:solidFill>
                <a:latin typeface="Indie Flower"/>
                <a:ea typeface="Indie Flower"/>
                <a:cs typeface="Indie Flower"/>
                <a:sym typeface="Indie Flower"/>
              </a:rPr>
              <a:t>the force</a:t>
            </a:r>
            <a:endParaRPr b="1" sz="6000">
              <a:solidFill>
                <a:srgbClr val="00FF00"/>
              </a:solidFill>
              <a:latin typeface="Indie Flower"/>
              <a:ea typeface="Indie Flower"/>
              <a:cs typeface="Indie Flower"/>
              <a:sym typeface="Indie Flow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59"/>
          <p:cNvPicPr preferRelativeResize="0"/>
          <p:nvPr/>
        </p:nvPicPr>
        <p:blipFill rotWithShape="1">
          <a:blip r:embed="rId3">
            <a:alphaModFix/>
          </a:blip>
          <a:srcRect b="16888" l="0" r="0" t="16307"/>
          <a:stretch/>
        </p:blipFill>
        <p:spPr>
          <a:xfrm>
            <a:off x="336000" y="638175"/>
            <a:ext cx="8386800" cy="4200523"/>
          </a:xfrm>
          <a:prstGeom prst="rect">
            <a:avLst/>
          </a:prstGeom>
          <a:noFill/>
          <a:ln>
            <a:noFill/>
          </a:ln>
        </p:spPr>
      </p:pic>
      <p:sp>
        <p:nvSpPr>
          <p:cNvPr id="394" name="Google Shape;394;p59"/>
          <p:cNvSpPr/>
          <p:nvPr/>
        </p:nvSpPr>
        <p:spPr>
          <a:xfrm>
            <a:off x="0" y="-18090"/>
            <a:ext cx="9143700" cy="5595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You have seen methods before</a:t>
            </a:r>
            <a:endParaRPr i="0" sz="4800" u="none" cap="none" strike="noStrike">
              <a:solidFill>
                <a:srgbClr val="FFD700"/>
              </a:solidFill>
              <a:latin typeface="Indie Flower"/>
              <a:ea typeface="Indie Flower"/>
              <a:cs typeface="Indie Flower"/>
              <a:sym typeface="Indie Flower"/>
            </a:endParaRPr>
          </a:p>
        </p:txBody>
      </p:sp>
      <p:sp>
        <p:nvSpPr>
          <p:cNvPr id="395" name="Google Shape;395;p59"/>
          <p:cNvSpPr/>
          <p:nvPr/>
        </p:nvSpPr>
        <p:spPr>
          <a:xfrm>
            <a:off x="1676400" y="3238500"/>
            <a:ext cx="3000300" cy="74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396" name="Google Shape;396;p59"/>
          <p:cNvSpPr txBox="1"/>
          <p:nvPr/>
        </p:nvSpPr>
        <p:spPr>
          <a:xfrm>
            <a:off x="2466975" y="3495675"/>
            <a:ext cx="51795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9"/>
          <p:cNvSpPr txBox="1"/>
          <p:nvPr/>
        </p:nvSpPr>
        <p:spPr>
          <a:xfrm>
            <a:off x="1085850" y="3419475"/>
            <a:ext cx="51795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9"/>
          <p:cNvSpPr txBox="1"/>
          <p:nvPr/>
        </p:nvSpPr>
        <p:spPr>
          <a:xfrm>
            <a:off x="1485900" y="3238500"/>
            <a:ext cx="51795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2400">
                <a:latin typeface="Courier"/>
                <a:ea typeface="Courier"/>
                <a:cs typeface="Courier"/>
                <a:sym typeface="Courier"/>
              </a:rPr>
              <a:t>getWidth()</a:t>
            </a:r>
            <a:endParaRPr sz="2400">
              <a:latin typeface="Courier"/>
              <a:ea typeface="Courier"/>
              <a:cs typeface="Courier"/>
              <a:sym typeface="Couri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0"/>
          <p:cNvSpPr/>
          <p:nvPr/>
        </p:nvSpPr>
        <p:spPr>
          <a:xfrm>
            <a:off x="904877" y="1857150"/>
            <a:ext cx="4317300" cy="1429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cs" sz="1800" u="none" cap="none" strike="noStrike">
                <a:solidFill>
                  <a:srgbClr val="000000"/>
                </a:solidFill>
                <a:latin typeface="Courier New"/>
                <a:ea typeface="Courier New"/>
                <a:cs typeface="Courier New"/>
                <a:sym typeface="Courier New"/>
              </a:rPr>
              <a:t>private void</a:t>
            </a:r>
            <a:r>
              <a:rPr b="1" i="0" lang="cs" sz="1800" u="none" cap="none" strike="noStrike">
                <a:solidFill>
                  <a:srgbClr val="000000"/>
                </a:solidFill>
                <a:latin typeface="Courier New"/>
                <a:ea typeface="Courier New"/>
                <a:cs typeface="Courier New"/>
                <a:sym typeface="Courier New"/>
              </a:rPr>
              <a:t> </a:t>
            </a:r>
            <a:r>
              <a:rPr i="0" lang="cs" sz="1800" u="none" cap="none" strike="noStrike">
                <a:solidFill>
                  <a:srgbClr val="000000"/>
                </a:solidFill>
                <a:latin typeface="Courier New"/>
                <a:ea typeface="Courier New"/>
                <a:cs typeface="Courier New"/>
                <a:sym typeface="Courier New"/>
              </a:rPr>
              <a:t>turnRight() {</a:t>
            </a:r>
            <a:endParaRPr/>
          </a:p>
          <a:p>
            <a:pPr indent="0" lvl="0" marL="0" marR="0" rtl="0" algn="l">
              <a:spcBef>
                <a:spcPts val="0"/>
              </a:spcBef>
              <a:spcAft>
                <a:spcPts val="0"/>
              </a:spcAft>
              <a:buNone/>
            </a:pPr>
            <a:r>
              <a:rPr i="0" lang="cs" sz="1800" u="none" cap="none" strike="noStrike">
                <a:solidFill>
                  <a:srgbClr val="000000"/>
                </a:solidFill>
                <a:latin typeface="Courier New"/>
                <a:ea typeface="Courier New"/>
                <a:cs typeface="Courier New"/>
                <a:sym typeface="Courier New"/>
              </a:rPr>
              <a:t>   turnLeft();</a:t>
            </a:r>
            <a:endParaRPr/>
          </a:p>
          <a:p>
            <a:pPr indent="0" lvl="0" marL="0" marR="0" rtl="0" algn="l">
              <a:spcBef>
                <a:spcPts val="0"/>
              </a:spcBef>
              <a:spcAft>
                <a:spcPts val="0"/>
              </a:spcAft>
              <a:buNone/>
            </a:pPr>
            <a:r>
              <a:rPr i="0" lang="cs" sz="1800" u="none" cap="none" strike="noStrike">
                <a:solidFill>
                  <a:srgbClr val="000000"/>
                </a:solidFill>
                <a:latin typeface="Courier New"/>
                <a:ea typeface="Courier New"/>
                <a:cs typeface="Courier New"/>
                <a:sym typeface="Courier New"/>
              </a:rPr>
              <a:t>   turnLeft();</a:t>
            </a:r>
            <a:endParaRPr/>
          </a:p>
          <a:p>
            <a:pPr indent="0" lvl="0" marL="0" marR="0" rtl="0" algn="l">
              <a:spcBef>
                <a:spcPts val="0"/>
              </a:spcBef>
              <a:spcAft>
                <a:spcPts val="0"/>
              </a:spcAft>
              <a:buNone/>
            </a:pPr>
            <a:r>
              <a:rPr i="0" lang="cs" sz="1800" u="none" cap="none" strike="noStrike">
                <a:solidFill>
                  <a:srgbClr val="000000"/>
                </a:solidFill>
                <a:latin typeface="Courier New"/>
                <a:ea typeface="Courier New"/>
                <a:cs typeface="Courier New"/>
                <a:sym typeface="Courier New"/>
              </a:rPr>
              <a:t>   turnLeft();</a:t>
            </a:r>
            <a:endParaRPr/>
          </a:p>
          <a:p>
            <a:pPr indent="0" lvl="0" marL="0" marR="0" rtl="0" algn="l">
              <a:spcBef>
                <a:spcPts val="0"/>
              </a:spcBef>
              <a:spcAft>
                <a:spcPts val="0"/>
              </a:spcAft>
              <a:buNone/>
            </a:pPr>
            <a:r>
              <a:rPr b="1" i="0" lang="cs" sz="1800" u="none" cap="none" strike="noStrike">
                <a:solidFill>
                  <a:srgbClr val="000000"/>
                </a:solidFill>
                <a:latin typeface="Courier New"/>
                <a:ea typeface="Courier New"/>
                <a:cs typeface="Courier New"/>
                <a:sym typeface="Courier New"/>
              </a:rPr>
              <a:t>}</a:t>
            </a:r>
            <a:endParaRPr/>
          </a:p>
        </p:txBody>
      </p:sp>
      <p:sp>
        <p:nvSpPr>
          <p:cNvPr id="404" name="Google Shape;404;p60"/>
          <p:cNvSpPr/>
          <p:nvPr/>
        </p:nvSpPr>
        <p:spPr>
          <a:xfrm>
            <a:off x="150" y="10"/>
            <a:ext cx="9143700" cy="5595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Karel and his methods</a:t>
            </a:r>
            <a:endParaRPr i="0" sz="4800" u="none" cap="none" strike="noStrike">
              <a:solidFill>
                <a:srgbClr val="FFD700"/>
              </a:solidFill>
              <a:latin typeface="Indie Flower"/>
              <a:ea typeface="Indie Flower"/>
              <a:cs typeface="Indie Flower"/>
              <a:sym typeface="Indie Flower"/>
            </a:endParaRPr>
          </a:p>
        </p:txBody>
      </p:sp>
      <p:pic>
        <p:nvPicPr>
          <p:cNvPr id="405" name="Google Shape;405;p60"/>
          <p:cNvPicPr preferRelativeResize="0"/>
          <p:nvPr/>
        </p:nvPicPr>
        <p:blipFill rotWithShape="1">
          <a:blip r:embed="rId3">
            <a:alphaModFix/>
          </a:blip>
          <a:srcRect b="0" l="0" r="52070" t="0"/>
          <a:stretch/>
        </p:blipFill>
        <p:spPr>
          <a:xfrm>
            <a:off x="4876800" y="1126225"/>
            <a:ext cx="3786297" cy="3407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1"/>
          <p:cNvSpPr/>
          <p:nvPr/>
        </p:nvSpPr>
        <p:spPr>
          <a:xfrm>
            <a:off x="0" y="-18090"/>
            <a:ext cx="9143700" cy="5595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cs" sz="4800">
                <a:solidFill>
                  <a:srgbClr val="FFD700"/>
                </a:solidFill>
                <a:latin typeface="Indie Flower"/>
                <a:ea typeface="Indie Flower"/>
                <a:cs typeface="Indie Flower"/>
                <a:sym typeface="Indie Flower"/>
              </a:rPr>
              <a:t>Decomposition</a:t>
            </a:r>
            <a:endParaRPr i="0" sz="4800" u="none" cap="none" strike="noStrike">
              <a:solidFill>
                <a:srgbClr val="FFD700"/>
              </a:solidFill>
              <a:latin typeface="Indie Flower"/>
              <a:ea typeface="Indie Flower"/>
              <a:cs typeface="Indie Flower"/>
              <a:sym typeface="Indie Flower"/>
            </a:endParaRPr>
          </a:p>
        </p:txBody>
      </p:sp>
      <p:pic>
        <p:nvPicPr>
          <p:cNvPr id="411" name="Google Shape;411;p61"/>
          <p:cNvPicPr preferRelativeResize="0"/>
          <p:nvPr/>
        </p:nvPicPr>
        <p:blipFill>
          <a:blip r:embed="rId3">
            <a:alphaModFix/>
          </a:blip>
          <a:stretch>
            <a:fillRect/>
          </a:stretch>
        </p:blipFill>
        <p:spPr>
          <a:xfrm>
            <a:off x="391425" y="684285"/>
            <a:ext cx="6212144" cy="4297290"/>
          </a:xfrm>
          <a:prstGeom prst="rect">
            <a:avLst/>
          </a:prstGeom>
          <a:noFill/>
          <a:ln>
            <a:noFill/>
          </a:ln>
        </p:spPr>
      </p:pic>
      <p:sp>
        <p:nvSpPr>
          <p:cNvPr id="412" name="Google Shape;412;p61"/>
          <p:cNvSpPr txBox="1"/>
          <p:nvPr/>
        </p:nvSpPr>
        <p:spPr>
          <a:xfrm>
            <a:off x="5989650" y="1112375"/>
            <a:ext cx="3154200" cy="35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s" sz="3000">
                <a:latin typeface="Indie Flower"/>
                <a:ea typeface="Indie Flower"/>
                <a:cs typeface="Indie Flower"/>
                <a:sym typeface="Indie Flower"/>
              </a:rPr>
              <a:t>Collect Newspaper</a:t>
            </a:r>
            <a:endParaRPr b="1" sz="3000">
              <a:latin typeface="Indie Flower"/>
              <a:ea typeface="Indie Flower"/>
              <a:cs typeface="Indie Flower"/>
              <a:sym typeface="Indie Flower"/>
            </a:endParaRPr>
          </a:p>
          <a:p>
            <a:pPr indent="0" lvl="0" marL="0" rtl="0" algn="ctr">
              <a:spcBef>
                <a:spcPts val="0"/>
              </a:spcBef>
              <a:spcAft>
                <a:spcPts val="0"/>
              </a:spcAft>
              <a:buNone/>
            </a:pPr>
            <a:r>
              <a:rPr lang="cs" sz="3000">
                <a:latin typeface="Indie Flower"/>
                <a:ea typeface="Indie Flower"/>
                <a:cs typeface="Indie Flower"/>
                <a:sym typeface="Indie Flower"/>
              </a:rPr>
              <a:t>=</a:t>
            </a:r>
            <a:endParaRPr sz="3000">
              <a:latin typeface="Indie Flower"/>
              <a:ea typeface="Indie Flower"/>
              <a:cs typeface="Indie Flower"/>
              <a:sym typeface="Indie Flower"/>
            </a:endParaRPr>
          </a:p>
          <a:p>
            <a:pPr indent="0" lvl="0" marL="0" rtl="0" algn="ctr">
              <a:spcBef>
                <a:spcPts val="0"/>
              </a:spcBef>
              <a:spcAft>
                <a:spcPts val="0"/>
              </a:spcAft>
              <a:buNone/>
            </a:pPr>
            <a:r>
              <a:rPr b="1" lang="cs" sz="3000">
                <a:latin typeface="Indie Flower"/>
                <a:ea typeface="Indie Flower"/>
                <a:cs typeface="Indie Flower"/>
                <a:sym typeface="Indie Flower"/>
              </a:rPr>
              <a:t>Exit House</a:t>
            </a:r>
            <a:endParaRPr b="1" sz="3000">
              <a:latin typeface="Indie Flower"/>
              <a:ea typeface="Indie Flower"/>
              <a:cs typeface="Indie Flower"/>
              <a:sym typeface="Indie Flower"/>
            </a:endParaRPr>
          </a:p>
          <a:p>
            <a:pPr indent="0" lvl="0" marL="0" rtl="0" algn="ctr">
              <a:spcBef>
                <a:spcPts val="0"/>
              </a:spcBef>
              <a:spcAft>
                <a:spcPts val="0"/>
              </a:spcAft>
              <a:buNone/>
            </a:pPr>
            <a:r>
              <a:rPr lang="cs" sz="3000">
                <a:latin typeface="Indie Flower"/>
                <a:ea typeface="Indie Flower"/>
                <a:cs typeface="Indie Flower"/>
                <a:sym typeface="Indie Flower"/>
              </a:rPr>
              <a:t>then</a:t>
            </a:r>
            <a:endParaRPr sz="3000">
              <a:latin typeface="Indie Flower"/>
              <a:ea typeface="Indie Flower"/>
              <a:cs typeface="Indie Flower"/>
              <a:sym typeface="Indie Flower"/>
            </a:endParaRPr>
          </a:p>
          <a:p>
            <a:pPr indent="0" lvl="0" marL="0" rtl="0" algn="ctr">
              <a:spcBef>
                <a:spcPts val="0"/>
              </a:spcBef>
              <a:spcAft>
                <a:spcPts val="0"/>
              </a:spcAft>
              <a:buNone/>
            </a:pPr>
            <a:r>
              <a:rPr b="1" lang="cs" sz="3000">
                <a:latin typeface="Indie Flower"/>
                <a:ea typeface="Indie Flower"/>
                <a:cs typeface="Indie Flower"/>
                <a:sym typeface="Indie Flower"/>
              </a:rPr>
              <a:t>PickUpPaper</a:t>
            </a:r>
            <a:endParaRPr b="1" sz="3000">
              <a:latin typeface="Indie Flower"/>
              <a:ea typeface="Indie Flower"/>
              <a:cs typeface="Indie Flower"/>
              <a:sym typeface="Indie Flower"/>
            </a:endParaRPr>
          </a:p>
          <a:p>
            <a:pPr indent="0" lvl="0" marL="0" rtl="0" algn="ctr">
              <a:spcBef>
                <a:spcPts val="0"/>
              </a:spcBef>
              <a:spcAft>
                <a:spcPts val="0"/>
              </a:spcAft>
              <a:buNone/>
            </a:pPr>
            <a:r>
              <a:rPr lang="cs" sz="3000">
                <a:latin typeface="Indie Flower"/>
                <a:ea typeface="Indie Flower"/>
                <a:cs typeface="Indie Flower"/>
                <a:sym typeface="Indie Flower"/>
              </a:rPr>
              <a:t>then</a:t>
            </a:r>
            <a:r>
              <a:rPr b="1" lang="cs" sz="3000">
                <a:latin typeface="Indie Flower"/>
                <a:ea typeface="Indie Flower"/>
                <a:cs typeface="Indie Flower"/>
                <a:sym typeface="Indie Flower"/>
              </a:rPr>
              <a:t> </a:t>
            </a:r>
            <a:endParaRPr b="1" sz="3000">
              <a:latin typeface="Indie Flower"/>
              <a:ea typeface="Indie Flower"/>
              <a:cs typeface="Indie Flower"/>
              <a:sym typeface="Indie Flower"/>
            </a:endParaRPr>
          </a:p>
          <a:p>
            <a:pPr indent="0" lvl="0" marL="0" rtl="0" algn="ctr">
              <a:spcBef>
                <a:spcPts val="0"/>
              </a:spcBef>
              <a:spcAft>
                <a:spcPts val="0"/>
              </a:spcAft>
              <a:buNone/>
            </a:pPr>
            <a:r>
              <a:rPr b="1" lang="cs" sz="3000">
                <a:latin typeface="Indie Flower"/>
                <a:ea typeface="Indie Flower"/>
                <a:cs typeface="Indie Flower"/>
                <a:sym typeface="Indie Flower"/>
              </a:rPr>
              <a:t>ReturnHome</a:t>
            </a:r>
            <a:endParaRPr b="1" sz="3000">
              <a:latin typeface="Indie Flower"/>
              <a:ea typeface="Indie Flower"/>
              <a:cs typeface="Indie Flower"/>
              <a:sym typeface="Indie Flow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16" name="Shape 416"/>
        <p:cNvGrpSpPr/>
        <p:nvPr/>
      </p:nvGrpSpPr>
      <p:grpSpPr>
        <a:xfrm>
          <a:off x="0" y="0"/>
          <a:ext cx="0" cy="0"/>
          <a:chOff x="0" y="0"/>
          <a:chExt cx="0" cy="0"/>
        </a:xfrm>
      </p:grpSpPr>
      <p:sp>
        <p:nvSpPr>
          <p:cNvPr id="417" name="Google Shape;417;p62"/>
          <p:cNvSpPr txBox="1"/>
          <p:nvPr/>
        </p:nvSpPr>
        <p:spPr>
          <a:xfrm>
            <a:off x="169725" y="1673300"/>
            <a:ext cx="8626500" cy="33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s" sz="9600">
                <a:solidFill>
                  <a:srgbClr val="FFD700"/>
                </a:solidFill>
                <a:latin typeface="Indie Flower"/>
                <a:ea typeface="Indie Flower"/>
                <a:cs typeface="Indie Flower"/>
                <a:sym typeface="Indie Flower"/>
              </a:rPr>
              <a:t>What is method?</a:t>
            </a:r>
            <a:endParaRPr sz="9600">
              <a:solidFill>
                <a:srgbClr val="FFD700"/>
              </a:solidFill>
              <a:latin typeface="Indie Flower"/>
              <a:ea typeface="Indie Flower"/>
              <a:cs typeface="Indie Flower"/>
              <a:sym typeface="Indie Flow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3"/>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pic>
        <p:nvPicPr>
          <p:cNvPr id="423" name="Google Shape;423;p63"/>
          <p:cNvPicPr preferRelativeResize="0"/>
          <p:nvPr/>
        </p:nvPicPr>
        <p:blipFill rotWithShape="1">
          <a:blip r:embed="rId3">
            <a:alphaModFix/>
          </a:blip>
          <a:srcRect b="0" l="0" r="0" t="0"/>
          <a:stretch/>
        </p:blipFill>
        <p:spPr>
          <a:xfrm>
            <a:off x="1230313" y="1356122"/>
            <a:ext cx="4833937" cy="33849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64"/>
          <p:cNvPicPr preferRelativeResize="0"/>
          <p:nvPr/>
        </p:nvPicPr>
        <p:blipFill rotWithShape="1">
          <a:blip r:embed="rId3">
            <a:alphaModFix/>
          </a:blip>
          <a:srcRect b="0" l="0" r="0" t="0"/>
          <a:stretch/>
        </p:blipFill>
        <p:spPr>
          <a:xfrm>
            <a:off x="1230313" y="1870472"/>
            <a:ext cx="4099322" cy="2870595"/>
          </a:xfrm>
          <a:prstGeom prst="rect">
            <a:avLst/>
          </a:prstGeom>
          <a:noFill/>
          <a:ln>
            <a:noFill/>
          </a:ln>
        </p:spPr>
      </p:pic>
      <p:pic>
        <p:nvPicPr>
          <p:cNvPr id="429" name="Google Shape;429;p64"/>
          <p:cNvPicPr preferRelativeResize="0"/>
          <p:nvPr/>
        </p:nvPicPr>
        <p:blipFill rotWithShape="1">
          <a:blip r:embed="rId4">
            <a:alphaModFix/>
          </a:blip>
          <a:srcRect b="0" l="0" r="0" t="0"/>
          <a:stretch/>
        </p:blipFill>
        <p:spPr>
          <a:xfrm>
            <a:off x="247650" y="759619"/>
            <a:ext cx="1458517" cy="1457325"/>
          </a:xfrm>
          <a:prstGeom prst="rect">
            <a:avLst/>
          </a:prstGeom>
          <a:noFill/>
          <a:ln>
            <a:noFill/>
          </a:ln>
        </p:spPr>
      </p:pic>
      <p:sp>
        <p:nvSpPr>
          <p:cNvPr id="430" name="Google Shape;430;p64"/>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sp>
        <p:nvSpPr>
          <p:cNvPr id="431" name="Google Shape;431;p64"/>
          <p:cNvSpPr txBox="1"/>
          <p:nvPr/>
        </p:nvSpPr>
        <p:spPr>
          <a:xfrm>
            <a:off x="388951" y="2077650"/>
            <a:ext cx="15315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cs" sz="2400" u="none" cap="none" strike="noStrike">
                <a:solidFill>
                  <a:srgbClr val="010000"/>
                </a:solidFill>
                <a:latin typeface="Indie Flower"/>
                <a:ea typeface="Indie Flower"/>
                <a:cs typeface="Indie Flower"/>
                <a:sym typeface="Indie Flower"/>
              </a:rPr>
              <a:t>parameter</a:t>
            </a:r>
            <a:endParaRPr b="1">
              <a:latin typeface="Indie Flower"/>
              <a:ea typeface="Indie Flower"/>
              <a:cs typeface="Indie Flower"/>
              <a:sym typeface="Indie Flow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pic>
        <p:nvPicPr>
          <p:cNvPr id="436" name="Google Shape;436;p65"/>
          <p:cNvPicPr preferRelativeResize="0"/>
          <p:nvPr/>
        </p:nvPicPr>
        <p:blipFill rotWithShape="1">
          <a:blip r:embed="rId3">
            <a:alphaModFix/>
          </a:blip>
          <a:srcRect b="0" l="0" r="0" t="0"/>
          <a:stretch/>
        </p:blipFill>
        <p:spPr>
          <a:xfrm>
            <a:off x="1230313" y="1870472"/>
            <a:ext cx="4099322" cy="2870595"/>
          </a:xfrm>
          <a:prstGeom prst="rect">
            <a:avLst/>
          </a:prstGeom>
          <a:noFill/>
          <a:ln>
            <a:noFill/>
          </a:ln>
        </p:spPr>
      </p:pic>
      <p:pic>
        <p:nvPicPr>
          <p:cNvPr id="437" name="Google Shape;437;p65"/>
          <p:cNvPicPr preferRelativeResize="0"/>
          <p:nvPr/>
        </p:nvPicPr>
        <p:blipFill rotWithShape="1">
          <a:blip r:embed="rId4">
            <a:alphaModFix/>
          </a:blip>
          <a:srcRect b="0" l="0" r="0" t="0"/>
          <a:stretch/>
        </p:blipFill>
        <p:spPr>
          <a:xfrm>
            <a:off x="247650" y="759619"/>
            <a:ext cx="1458517" cy="1457325"/>
          </a:xfrm>
          <a:prstGeom prst="rect">
            <a:avLst/>
          </a:prstGeom>
          <a:noFill/>
          <a:ln>
            <a:noFill/>
          </a:ln>
        </p:spPr>
      </p:pic>
      <p:sp>
        <p:nvSpPr>
          <p:cNvPr id="438" name="Google Shape;438;p65"/>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pic>
        <p:nvPicPr>
          <p:cNvPr id="439" name="Google Shape;439;p65"/>
          <p:cNvPicPr preferRelativeResize="0"/>
          <p:nvPr/>
        </p:nvPicPr>
        <p:blipFill rotWithShape="1">
          <a:blip r:embed="rId5">
            <a:alphaModFix/>
          </a:blip>
          <a:srcRect b="0" l="0" r="0" t="0"/>
          <a:stretch/>
        </p:blipFill>
        <p:spPr>
          <a:xfrm>
            <a:off x="1938338" y="627460"/>
            <a:ext cx="1914524" cy="1532334"/>
          </a:xfrm>
          <a:prstGeom prst="rect">
            <a:avLst/>
          </a:prstGeom>
          <a:noFill/>
          <a:ln>
            <a:noFill/>
          </a:ln>
        </p:spPr>
      </p:pic>
      <p:sp>
        <p:nvSpPr>
          <p:cNvPr id="440" name="Google Shape;440;p65"/>
          <p:cNvSpPr txBox="1"/>
          <p:nvPr/>
        </p:nvSpPr>
        <p:spPr>
          <a:xfrm>
            <a:off x="388951" y="2077650"/>
            <a:ext cx="15495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cs" sz="2400" u="none" cap="none" strike="noStrike">
                <a:solidFill>
                  <a:srgbClr val="010000"/>
                </a:solidFill>
                <a:latin typeface="Indie Flower"/>
                <a:ea typeface="Indie Flower"/>
                <a:cs typeface="Indie Flower"/>
                <a:sym typeface="Indie Flower"/>
              </a:rPr>
              <a:t>parameter</a:t>
            </a:r>
            <a:endParaRPr b="1">
              <a:latin typeface="Indie Flower"/>
              <a:ea typeface="Indie Flower"/>
              <a:cs typeface="Indie Flower"/>
              <a:sym typeface="Indie Flow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Google Shape;445;p66"/>
          <p:cNvPicPr preferRelativeResize="0"/>
          <p:nvPr/>
        </p:nvPicPr>
        <p:blipFill rotWithShape="1">
          <a:blip r:embed="rId3">
            <a:alphaModFix/>
          </a:blip>
          <a:srcRect b="0" l="0" r="0" t="0"/>
          <a:stretch/>
        </p:blipFill>
        <p:spPr>
          <a:xfrm>
            <a:off x="1230313" y="1870472"/>
            <a:ext cx="4099322" cy="2870595"/>
          </a:xfrm>
          <a:prstGeom prst="rect">
            <a:avLst/>
          </a:prstGeom>
          <a:noFill/>
          <a:ln>
            <a:noFill/>
          </a:ln>
        </p:spPr>
      </p:pic>
      <p:sp>
        <p:nvSpPr>
          <p:cNvPr id="446" name="Google Shape;446;p66"/>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2" name="Shape 192"/>
        <p:cNvGrpSpPr/>
        <p:nvPr/>
      </p:nvGrpSpPr>
      <p:grpSpPr>
        <a:xfrm>
          <a:off x="0" y="0"/>
          <a:ext cx="0" cy="0"/>
          <a:chOff x="0" y="0"/>
          <a:chExt cx="0" cy="0"/>
        </a:xfrm>
      </p:grpSpPr>
      <p:pic>
        <p:nvPicPr>
          <p:cNvPr id="193" name="Google Shape;193;p4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4" name="Google Shape;194;p40"/>
          <p:cNvPicPr preferRelativeResize="0"/>
          <p:nvPr/>
        </p:nvPicPr>
        <p:blipFill>
          <a:blip r:embed="rId4">
            <a:alphaModFix/>
          </a:blip>
          <a:stretch>
            <a:fillRect/>
          </a:stretch>
        </p:blipFill>
        <p:spPr>
          <a:xfrm>
            <a:off x="913274" y="402900"/>
            <a:ext cx="7469851" cy="1330625"/>
          </a:xfrm>
          <a:prstGeom prst="rect">
            <a:avLst/>
          </a:prstGeom>
          <a:noFill/>
          <a:ln>
            <a:noFill/>
          </a:ln>
        </p:spPr>
      </p:pic>
      <p:pic>
        <p:nvPicPr>
          <p:cNvPr id="195" name="Google Shape;195;p40"/>
          <p:cNvPicPr preferRelativeResize="0"/>
          <p:nvPr/>
        </p:nvPicPr>
        <p:blipFill>
          <a:blip r:embed="rId5">
            <a:alphaModFix/>
          </a:blip>
          <a:stretch>
            <a:fillRect/>
          </a:stretch>
        </p:blipFill>
        <p:spPr>
          <a:xfrm>
            <a:off x="837075" y="1438800"/>
            <a:ext cx="8015423" cy="3457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id="451" name="Google Shape;451;p67"/>
          <p:cNvPicPr preferRelativeResize="0"/>
          <p:nvPr/>
        </p:nvPicPr>
        <p:blipFill rotWithShape="1">
          <a:blip r:embed="rId3">
            <a:alphaModFix/>
          </a:blip>
          <a:srcRect b="0" l="0" r="0" t="0"/>
          <a:stretch/>
        </p:blipFill>
        <p:spPr>
          <a:xfrm>
            <a:off x="3992563" y="428625"/>
            <a:ext cx="1833562" cy="1833562"/>
          </a:xfrm>
          <a:prstGeom prst="rect">
            <a:avLst/>
          </a:prstGeom>
          <a:noFill/>
          <a:ln>
            <a:noFill/>
          </a:ln>
        </p:spPr>
      </p:pic>
      <p:pic>
        <p:nvPicPr>
          <p:cNvPr id="452" name="Google Shape;452;p67"/>
          <p:cNvPicPr preferRelativeResize="0"/>
          <p:nvPr/>
        </p:nvPicPr>
        <p:blipFill rotWithShape="1">
          <a:blip r:embed="rId4">
            <a:alphaModFix/>
          </a:blip>
          <a:srcRect b="0" l="0" r="0" t="0"/>
          <a:stretch/>
        </p:blipFill>
        <p:spPr>
          <a:xfrm>
            <a:off x="1230313" y="1870472"/>
            <a:ext cx="4099322" cy="2870595"/>
          </a:xfrm>
          <a:prstGeom prst="rect">
            <a:avLst/>
          </a:prstGeom>
          <a:noFill/>
          <a:ln>
            <a:noFill/>
          </a:ln>
        </p:spPr>
      </p:pic>
      <p:sp>
        <p:nvSpPr>
          <p:cNvPr id="453" name="Google Shape;453;p67"/>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pic>
        <p:nvPicPr>
          <p:cNvPr id="458" name="Google Shape;458;p68"/>
          <p:cNvPicPr preferRelativeResize="0"/>
          <p:nvPr/>
        </p:nvPicPr>
        <p:blipFill rotWithShape="1">
          <a:blip r:embed="rId3">
            <a:alphaModFix/>
          </a:blip>
          <a:srcRect b="0" l="0" r="0" t="0"/>
          <a:stretch/>
        </p:blipFill>
        <p:spPr>
          <a:xfrm>
            <a:off x="3992563" y="428625"/>
            <a:ext cx="1833562" cy="1833562"/>
          </a:xfrm>
          <a:prstGeom prst="rect">
            <a:avLst/>
          </a:prstGeom>
          <a:noFill/>
          <a:ln>
            <a:noFill/>
          </a:ln>
        </p:spPr>
      </p:pic>
      <p:pic>
        <p:nvPicPr>
          <p:cNvPr id="459" name="Google Shape;459;p68"/>
          <p:cNvPicPr preferRelativeResize="0"/>
          <p:nvPr/>
        </p:nvPicPr>
        <p:blipFill rotWithShape="1">
          <a:blip r:embed="rId4">
            <a:alphaModFix/>
          </a:blip>
          <a:srcRect b="0" l="0" r="0" t="0"/>
          <a:stretch/>
        </p:blipFill>
        <p:spPr>
          <a:xfrm>
            <a:off x="1230313" y="1870472"/>
            <a:ext cx="4099322" cy="2870595"/>
          </a:xfrm>
          <a:prstGeom prst="rect">
            <a:avLst/>
          </a:prstGeom>
          <a:noFill/>
          <a:ln>
            <a:noFill/>
          </a:ln>
        </p:spPr>
      </p:pic>
      <p:pic>
        <p:nvPicPr>
          <p:cNvPr id="460" name="Google Shape;460;p68"/>
          <p:cNvPicPr preferRelativeResize="0"/>
          <p:nvPr/>
        </p:nvPicPr>
        <p:blipFill rotWithShape="1">
          <a:blip r:embed="rId5">
            <a:alphaModFix/>
          </a:blip>
          <a:srcRect b="0" l="0" r="0" t="0"/>
          <a:stretch/>
        </p:blipFill>
        <p:spPr>
          <a:xfrm>
            <a:off x="6291263" y="410766"/>
            <a:ext cx="1508521" cy="1810939"/>
          </a:xfrm>
          <a:prstGeom prst="rect">
            <a:avLst/>
          </a:prstGeom>
          <a:noFill/>
          <a:ln>
            <a:noFill/>
          </a:ln>
        </p:spPr>
      </p:pic>
      <p:sp>
        <p:nvSpPr>
          <p:cNvPr id="461" name="Google Shape;461;p68"/>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sp>
        <p:nvSpPr>
          <p:cNvPr id="462" name="Google Shape;462;p68"/>
          <p:cNvSpPr txBox="1"/>
          <p:nvPr/>
        </p:nvSpPr>
        <p:spPr>
          <a:xfrm>
            <a:off x="6753225" y="2045500"/>
            <a:ext cx="10467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cs" sz="2400" u="none" cap="none" strike="noStrike">
                <a:solidFill>
                  <a:srgbClr val="010000"/>
                </a:solidFill>
                <a:latin typeface="Indie Flower"/>
                <a:ea typeface="Indie Flower"/>
                <a:cs typeface="Indie Flower"/>
                <a:sym typeface="Indie Flower"/>
              </a:rPr>
              <a:t>return</a:t>
            </a:r>
            <a:endParaRPr b="1">
              <a:latin typeface="Indie Flower"/>
              <a:ea typeface="Indie Flower"/>
              <a:cs typeface="Indie Flower"/>
              <a:sym typeface="Indie Flow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pic>
        <p:nvPicPr>
          <p:cNvPr id="467" name="Google Shape;467;p69"/>
          <p:cNvPicPr preferRelativeResize="0"/>
          <p:nvPr/>
        </p:nvPicPr>
        <p:blipFill rotWithShape="1">
          <a:blip r:embed="rId3">
            <a:alphaModFix/>
          </a:blip>
          <a:srcRect b="0" l="0" r="0" t="0"/>
          <a:stretch/>
        </p:blipFill>
        <p:spPr>
          <a:xfrm>
            <a:off x="1230313" y="1870472"/>
            <a:ext cx="4099322" cy="2870595"/>
          </a:xfrm>
          <a:prstGeom prst="rect">
            <a:avLst/>
          </a:prstGeom>
          <a:noFill/>
          <a:ln>
            <a:noFill/>
          </a:ln>
        </p:spPr>
      </p:pic>
      <p:sp>
        <p:nvSpPr>
          <p:cNvPr id="468" name="Google Shape;468;p69"/>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pic>
        <p:nvPicPr>
          <p:cNvPr id="473" name="Google Shape;473;p70"/>
          <p:cNvPicPr preferRelativeResize="0"/>
          <p:nvPr/>
        </p:nvPicPr>
        <p:blipFill rotWithShape="1">
          <a:blip r:embed="rId3">
            <a:alphaModFix/>
          </a:blip>
          <a:srcRect b="0" l="0" r="0" t="0"/>
          <a:stretch/>
        </p:blipFill>
        <p:spPr>
          <a:xfrm>
            <a:off x="1230313" y="1870472"/>
            <a:ext cx="4099322" cy="2870595"/>
          </a:xfrm>
          <a:prstGeom prst="rect">
            <a:avLst/>
          </a:prstGeom>
          <a:noFill/>
          <a:ln>
            <a:noFill/>
          </a:ln>
        </p:spPr>
      </p:pic>
      <p:sp>
        <p:nvSpPr>
          <p:cNvPr id="474" name="Google Shape;474;p70"/>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pic>
        <p:nvPicPr>
          <p:cNvPr id="475" name="Google Shape;475;p70"/>
          <p:cNvPicPr preferRelativeResize="0"/>
          <p:nvPr/>
        </p:nvPicPr>
        <p:blipFill>
          <a:blip r:embed="rId4">
            <a:alphaModFix/>
          </a:blip>
          <a:stretch>
            <a:fillRect/>
          </a:stretch>
        </p:blipFill>
        <p:spPr>
          <a:xfrm rot="1010810">
            <a:off x="271979" y="855621"/>
            <a:ext cx="2039775" cy="1359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pic>
        <p:nvPicPr>
          <p:cNvPr id="480" name="Google Shape;480;p71"/>
          <p:cNvPicPr preferRelativeResize="0"/>
          <p:nvPr/>
        </p:nvPicPr>
        <p:blipFill rotWithShape="1">
          <a:blip r:embed="rId3">
            <a:alphaModFix/>
          </a:blip>
          <a:srcRect b="0" l="0" r="0" t="0"/>
          <a:stretch/>
        </p:blipFill>
        <p:spPr>
          <a:xfrm>
            <a:off x="1230313" y="1870472"/>
            <a:ext cx="4099322" cy="2870595"/>
          </a:xfrm>
          <a:prstGeom prst="rect">
            <a:avLst/>
          </a:prstGeom>
          <a:noFill/>
          <a:ln>
            <a:noFill/>
          </a:ln>
        </p:spPr>
      </p:pic>
      <p:sp>
        <p:nvSpPr>
          <p:cNvPr id="481" name="Google Shape;481;p71"/>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pic>
        <p:nvPicPr>
          <p:cNvPr id="482" name="Google Shape;482;p71"/>
          <p:cNvPicPr preferRelativeResize="0"/>
          <p:nvPr/>
        </p:nvPicPr>
        <p:blipFill>
          <a:blip r:embed="rId4">
            <a:alphaModFix/>
          </a:blip>
          <a:stretch>
            <a:fillRect/>
          </a:stretch>
        </p:blipFill>
        <p:spPr>
          <a:xfrm rot="1010810">
            <a:off x="271979" y="855621"/>
            <a:ext cx="2039775" cy="1359000"/>
          </a:xfrm>
          <a:prstGeom prst="rect">
            <a:avLst/>
          </a:prstGeom>
          <a:noFill/>
          <a:ln>
            <a:noFill/>
          </a:ln>
        </p:spPr>
      </p:pic>
      <p:pic>
        <p:nvPicPr>
          <p:cNvPr id="483" name="Google Shape;483;p71"/>
          <p:cNvPicPr preferRelativeResize="0"/>
          <p:nvPr/>
        </p:nvPicPr>
        <p:blipFill rotWithShape="1">
          <a:blip r:embed="rId5">
            <a:alphaModFix/>
          </a:blip>
          <a:srcRect b="0" l="0" r="0" t="0"/>
          <a:stretch/>
        </p:blipFill>
        <p:spPr>
          <a:xfrm>
            <a:off x="1938338" y="627460"/>
            <a:ext cx="1914524" cy="153233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Google Shape;488;p72"/>
          <p:cNvPicPr preferRelativeResize="0"/>
          <p:nvPr/>
        </p:nvPicPr>
        <p:blipFill rotWithShape="1">
          <a:blip r:embed="rId3">
            <a:alphaModFix/>
          </a:blip>
          <a:srcRect b="0" l="0" r="0" t="0"/>
          <a:stretch/>
        </p:blipFill>
        <p:spPr>
          <a:xfrm>
            <a:off x="1230313" y="1870472"/>
            <a:ext cx="4099322" cy="2870595"/>
          </a:xfrm>
          <a:prstGeom prst="rect">
            <a:avLst/>
          </a:prstGeom>
          <a:noFill/>
          <a:ln>
            <a:noFill/>
          </a:ln>
        </p:spPr>
      </p:pic>
      <p:pic>
        <p:nvPicPr>
          <p:cNvPr id="489" name="Google Shape;489;p72"/>
          <p:cNvPicPr preferRelativeResize="0"/>
          <p:nvPr/>
        </p:nvPicPr>
        <p:blipFill rotWithShape="1">
          <a:blip r:embed="rId4">
            <a:alphaModFix/>
          </a:blip>
          <a:srcRect b="0" l="0" r="0" t="0"/>
          <a:stretch/>
        </p:blipFill>
        <p:spPr>
          <a:xfrm>
            <a:off x="3992563" y="428625"/>
            <a:ext cx="1833562" cy="1833562"/>
          </a:xfrm>
          <a:prstGeom prst="rect">
            <a:avLst/>
          </a:prstGeom>
          <a:noFill/>
          <a:ln>
            <a:noFill/>
          </a:ln>
        </p:spPr>
      </p:pic>
      <p:sp>
        <p:nvSpPr>
          <p:cNvPr id="490" name="Google Shape;490;p72"/>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pic>
        <p:nvPicPr>
          <p:cNvPr id="491" name="Google Shape;491;p72"/>
          <p:cNvPicPr preferRelativeResize="0"/>
          <p:nvPr/>
        </p:nvPicPr>
        <p:blipFill>
          <a:blip r:embed="rId5">
            <a:alphaModFix/>
          </a:blip>
          <a:stretch>
            <a:fillRect/>
          </a:stretch>
        </p:blipFill>
        <p:spPr>
          <a:xfrm rot="1010810">
            <a:off x="5529579" y="808071"/>
            <a:ext cx="2039775" cy="1359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pic>
        <p:nvPicPr>
          <p:cNvPr id="496" name="Google Shape;496;p73"/>
          <p:cNvPicPr preferRelativeResize="0"/>
          <p:nvPr/>
        </p:nvPicPr>
        <p:blipFill rotWithShape="1">
          <a:blip r:embed="rId3">
            <a:alphaModFix/>
          </a:blip>
          <a:srcRect b="0" l="0" r="0" t="0"/>
          <a:stretch/>
        </p:blipFill>
        <p:spPr>
          <a:xfrm>
            <a:off x="1230313" y="1870472"/>
            <a:ext cx="4099322" cy="2870595"/>
          </a:xfrm>
          <a:prstGeom prst="rect">
            <a:avLst/>
          </a:prstGeom>
          <a:noFill/>
          <a:ln>
            <a:noFill/>
          </a:ln>
        </p:spPr>
      </p:pic>
      <p:pic>
        <p:nvPicPr>
          <p:cNvPr id="497" name="Google Shape;497;p73"/>
          <p:cNvPicPr preferRelativeResize="0"/>
          <p:nvPr/>
        </p:nvPicPr>
        <p:blipFill rotWithShape="1">
          <a:blip r:embed="rId4">
            <a:alphaModFix/>
          </a:blip>
          <a:srcRect b="0" l="0" r="0" t="0"/>
          <a:stretch/>
        </p:blipFill>
        <p:spPr>
          <a:xfrm>
            <a:off x="1938338" y="627460"/>
            <a:ext cx="1914524" cy="1532334"/>
          </a:xfrm>
          <a:prstGeom prst="rect">
            <a:avLst/>
          </a:prstGeom>
          <a:noFill/>
          <a:ln>
            <a:noFill/>
          </a:ln>
        </p:spPr>
      </p:pic>
      <p:sp>
        <p:nvSpPr>
          <p:cNvPr id="498" name="Google Shape;498;p73"/>
          <p:cNvSpPr txBox="1"/>
          <p:nvPr/>
        </p:nvSpPr>
        <p:spPr>
          <a:xfrm>
            <a:off x="161426" y="2925700"/>
            <a:ext cx="15120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cs" sz="2400" u="none" cap="none" strike="noStrike">
                <a:solidFill>
                  <a:srgbClr val="010000"/>
                </a:solidFill>
                <a:latin typeface="Indie Flower"/>
                <a:ea typeface="Indie Flower"/>
                <a:cs typeface="Indie Flower"/>
                <a:sym typeface="Indie Flower"/>
              </a:rPr>
              <a:t>parameter</a:t>
            </a:r>
            <a:endParaRPr b="1">
              <a:latin typeface="Indie Flower"/>
              <a:ea typeface="Indie Flower"/>
              <a:cs typeface="Indie Flower"/>
              <a:sym typeface="Indie Flower"/>
            </a:endParaRPr>
          </a:p>
        </p:txBody>
      </p:sp>
      <p:sp>
        <p:nvSpPr>
          <p:cNvPr id="499" name="Google Shape;499;p73"/>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pic>
        <p:nvPicPr>
          <p:cNvPr id="500" name="Google Shape;500;p73"/>
          <p:cNvPicPr preferRelativeResize="0"/>
          <p:nvPr/>
        </p:nvPicPr>
        <p:blipFill>
          <a:blip r:embed="rId5">
            <a:alphaModFix/>
          </a:blip>
          <a:stretch>
            <a:fillRect/>
          </a:stretch>
        </p:blipFill>
        <p:spPr>
          <a:xfrm>
            <a:off x="514951" y="612100"/>
            <a:ext cx="1241621" cy="2243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pic>
        <p:nvPicPr>
          <p:cNvPr id="505" name="Google Shape;505;p74"/>
          <p:cNvPicPr preferRelativeResize="0"/>
          <p:nvPr/>
        </p:nvPicPr>
        <p:blipFill rotWithShape="1">
          <a:blip r:embed="rId3">
            <a:alphaModFix/>
          </a:blip>
          <a:srcRect b="0" l="0" r="0" t="0"/>
          <a:stretch/>
        </p:blipFill>
        <p:spPr>
          <a:xfrm>
            <a:off x="1230313" y="1870472"/>
            <a:ext cx="4099322" cy="2870595"/>
          </a:xfrm>
          <a:prstGeom prst="rect">
            <a:avLst/>
          </a:prstGeom>
          <a:noFill/>
          <a:ln>
            <a:noFill/>
          </a:ln>
        </p:spPr>
      </p:pic>
      <p:pic>
        <p:nvPicPr>
          <p:cNvPr id="506" name="Google Shape;506;p74"/>
          <p:cNvPicPr preferRelativeResize="0"/>
          <p:nvPr/>
        </p:nvPicPr>
        <p:blipFill rotWithShape="1">
          <a:blip r:embed="rId4">
            <a:alphaModFix/>
          </a:blip>
          <a:srcRect b="0" l="0" r="0" t="0"/>
          <a:stretch/>
        </p:blipFill>
        <p:spPr>
          <a:xfrm>
            <a:off x="1938338" y="627460"/>
            <a:ext cx="1914524" cy="1532334"/>
          </a:xfrm>
          <a:prstGeom prst="rect">
            <a:avLst/>
          </a:prstGeom>
          <a:noFill/>
          <a:ln>
            <a:noFill/>
          </a:ln>
        </p:spPr>
      </p:pic>
      <p:sp>
        <p:nvSpPr>
          <p:cNvPr id="507" name="Google Shape;507;p74"/>
          <p:cNvSpPr txBox="1"/>
          <p:nvPr/>
        </p:nvSpPr>
        <p:spPr>
          <a:xfrm>
            <a:off x="161425" y="2925700"/>
            <a:ext cx="16356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cs" sz="2400" u="none" cap="none" strike="noStrike">
                <a:solidFill>
                  <a:srgbClr val="010000"/>
                </a:solidFill>
                <a:latin typeface="Indie Flower"/>
                <a:ea typeface="Indie Flower"/>
                <a:cs typeface="Indie Flower"/>
                <a:sym typeface="Indie Flower"/>
              </a:rPr>
              <a:t>parameter</a:t>
            </a:r>
            <a:endParaRPr b="1">
              <a:latin typeface="Indie Flower"/>
              <a:ea typeface="Indie Flower"/>
              <a:cs typeface="Indie Flower"/>
              <a:sym typeface="Indie Flower"/>
            </a:endParaRPr>
          </a:p>
        </p:txBody>
      </p:sp>
      <p:sp>
        <p:nvSpPr>
          <p:cNvPr id="508" name="Google Shape;508;p74"/>
          <p:cNvSpPr txBox="1"/>
          <p:nvPr/>
        </p:nvSpPr>
        <p:spPr>
          <a:xfrm>
            <a:off x="5550300" y="3750750"/>
            <a:ext cx="29991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2400">
                <a:latin typeface="Indie Flower"/>
                <a:ea typeface="Indie Flower"/>
                <a:cs typeface="Indie Flower"/>
                <a:sym typeface="Indie Flower"/>
              </a:rPr>
              <a:t>Not every input works</a:t>
            </a:r>
            <a:endParaRPr b="1" sz="2400">
              <a:latin typeface="Indie Flower"/>
              <a:ea typeface="Indie Flower"/>
              <a:cs typeface="Indie Flower"/>
              <a:sym typeface="Indie Flower"/>
            </a:endParaRPr>
          </a:p>
        </p:txBody>
      </p:sp>
      <p:pic>
        <p:nvPicPr>
          <p:cNvPr id="509" name="Google Shape;509;p74"/>
          <p:cNvPicPr preferRelativeResize="0"/>
          <p:nvPr/>
        </p:nvPicPr>
        <p:blipFill rotWithShape="1">
          <a:blip r:embed="rId5">
            <a:alphaModFix/>
          </a:blip>
          <a:srcRect b="0" l="0" r="0" t="0"/>
          <a:stretch/>
        </p:blipFill>
        <p:spPr>
          <a:xfrm>
            <a:off x="3992563" y="428625"/>
            <a:ext cx="1833562" cy="1833562"/>
          </a:xfrm>
          <a:prstGeom prst="rect">
            <a:avLst/>
          </a:prstGeom>
          <a:noFill/>
          <a:ln>
            <a:noFill/>
          </a:ln>
        </p:spPr>
      </p:pic>
      <p:pic>
        <p:nvPicPr>
          <p:cNvPr id="510" name="Google Shape;510;p74"/>
          <p:cNvPicPr preferRelativeResize="0"/>
          <p:nvPr/>
        </p:nvPicPr>
        <p:blipFill>
          <a:blip r:embed="rId6">
            <a:alphaModFix/>
          </a:blip>
          <a:stretch>
            <a:fillRect/>
          </a:stretch>
        </p:blipFill>
        <p:spPr>
          <a:xfrm>
            <a:off x="5978525" y="694040"/>
            <a:ext cx="1949405" cy="2904309"/>
          </a:xfrm>
          <a:prstGeom prst="rect">
            <a:avLst/>
          </a:prstGeom>
          <a:noFill/>
          <a:ln>
            <a:noFill/>
          </a:ln>
        </p:spPr>
      </p:pic>
      <p:sp>
        <p:nvSpPr>
          <p:cNvPr id="511" name="Google Shape;511;p74"/>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pic>
        <p:nvPicPr>
          <p:cNvPr id="512" name="Google Shape;512;p74"/>
          <p:cNvPicPr preferRelativeResize="0"/>
          <p:nvPr/>
        </p:nvPicPr>
        <p:blipFill>
          <a:blip r:embed="rId7">
            <a:alphaModFix/>
          </a:blip>
          <a:stretch>
            <a:fillRect/>
          </a:stretch>
        </p:blipFill>
        <p:spPr>
          <a:xfrm>
            <a:off x="514951" y="612100"/>
            <a:ext cx="1241621" cy="2243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pic>
        <p:nvPicPr>
          <p:cNvPr id="517" name="Google Shape;517;p75"/>
          <p:cNvPicPr preferRelativeResize="0"/>
          <p:nvPr/>
        </p:nvPicPr>
        <p:blipFill rotWithShape="1">
          <a:blip r:embed="rId3">
            <a:alphaModFix/>
          </a:blip>
          <a:srcRect b="0" l="0" r="0" t="0"/>
          <a:stretch/>
        </p:blipFill>
        <p:spPr>
          <a:xfrm>
            <a:off x="1198563" y="1850231"/>
            <a:ext cx="4182667" cy="2930129"/>
          </a:xfrm>
          <a:prstGeom prst="rect">
            <a:avLst/>
          </a:prstGeom>
          <a:noFill/>
          <a:ln>
            <a:noFill/>
          </a:ln>
        </p:spPr>
      </p:pic>
      <p:sp>
        <p:nvSpPr>
          <p:cNvPr id="518" name="Google Shape;518;p75"/>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pic>
        <p:nvPicPr>
          <p:cNvPr id="523" name="Google Shape;523;p76"/>
          <p:cNvPicPr preferRelativeResize="0"/>
          <p:nvPr/>
        </p:nvPicPr>
        <p:blipFill rotWithShape="1">
          <a:blip r:embed="rId3">
            <a:alphaModFix/>
          </a:blip>
          <a:srcRect b="0" l="0" r="0" t="0"/>
          <a:stretch/>
        </p:blipFill>
        <p:spPr>
          <a:xfrm>
            <a:off x="1198563" y="1850231"/>
            <a:ext cx="4182667" cy="2930129"/>
          </a:xfrm>
          <a:prstGeom prst="rect">
            <a:avLst/>
          </a:prstGeom>
          <a:noFill/>
          <a:ln>
            <a:noFill/>
          </a:ln>
        </p:spPr>
      </p:pic>
      <p:pic>
        <p:nvPicPr>
          <p:cNvPr id="524" name="Google Shape;524;p76"/>
          <p:cNvPicPr preferRelativeResize="0"/>
          <p:nvPr/>
        </p:nvPicPr>
        <p:blipFill rotWithShape="1">
          <a:blip r:embed="rId4">
            <a:alphaModFix/>
          </a:blip>
          <a:srcRect b="0" l="0" r="0" t="0"/>
          <a:stretch/>
        </p:blipFill>
        <p:spPr>
          <a:xfrm>
            <a:off x="2328863" y="2597944"/>
            <a:ext cx="2351484" cy="1882379"/>
          </a:xfrm>
          <a:prstGeom prst="rect">
            <a:avLst/>
          </a:prstGeom>
          <a:noFill/>
          <a:ln>
            <a:noFill/>
          </a:ln>
        </p:spPr>
      </p:pic>
      <p:sp>
        <p:nvSpPr>
          <p:cNvPr id="525" name="Google Shape;525;p76"/>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9" name="Shape 199"/>
        <p:cNvGrpSpPr/>
        <p:nvPr/>
      </p:nvGrpSpPr>
      <p:grpSpPr>
        <a:xfrm>
          <a:off x="0" y="0"/>
          <a:ext cx="0" cy="0"/>
          <a:chOff x="0" y="0"/>
          <a:chExt cx="0" cy="0"/>
        </a:xfrm>
      </p:grpSpPr>
      <p:sp>
        <p:nvSpPr>
          <p:cNvPr id="200" name="Google Shape;200;p41"/>
          <p:cNvSpPr txBox="1"/>
          <p:nvPr/>
        </p:nvSpPr>
        <p:spPr>
          <a:xfrm>
            <a:off x="960225" y="1777900"/>
            <a:ext cx="66933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9600">
                <a:solidFill>
                  <a:srgbClr val="FFD700"/>
                </a:solidFill>
                <a:latin typeface="Indie Flower"/>
                <a:ea typeface="Indie Flower"/>
                <a:cs typeface="Indie Flower"/>
                <a:sym typeface="Indie Flower"/>
              </a:rPr>
              <a:t>But First...</a:t>
            </a:r>
            <a:endParaRPr sz="9600">
              <a:solidFill>
                <a:srgbClr val="FFD700"/>
              </a:solidFill>
              <a:latin typeface="Indie Flower"/>
              <a:ea typeface="Indie Flower"/>
              <a:cs typeface="Indie Flower"/>
              <a:sym typeface="Indie Flow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id="530" name="Google Shape;530;p77"/>
          <p:cNvPicPr preferRelativeResize="0"/>
          <p:nvPr/>
        </p:nvPicPr>
        <p:blipFill rotWithShape="1">
          <a:blip r:embed="rId3">
            <a:alphaModFix/>
          </a:blip>
          <a:srcRect b="0" l="0" r="0" t="0"/>
          <a:stretch/>
        </p:blipFill>
        <p:spPr>
          <a:xfrm>
            <a:off x="1198563" y="1850231"/>
            <a:ext cx="4182667" cy="2930129"/>
          </a:xfrm>
          <a:prstGeom prst="rect">
            <a:avLst/>
          </a:prstGeom>
          <a:noFill/>
          <a:ln>
            <a:noFill/>
          </a:ln>
        </p:spPr>
      </p:pic>
      <p:sp>
        <p:nvSpPr>
          <p:cNvPr id="531" name="Google Shape;531;p77"/>
          <p:cNvSpPr txBox="1"/>
          <p:nvPr/>
        </p:nvSpPr>
        <p:spPr>
          <a:xfrm>
            <a:off x="0" y="-17860"/>
            <a:ext cx="9144000" cy="559500"/>
          </a:xfrm>
          <a:prstGeom prst="rect">
            <a:avLst/>
          </a:prstGeom>
          <a:solidFill>
            <a:srgbClr val="CDEEAB"/>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000" u="none" cap="none" strike="noStrike">
                <a:solidFill>
                  <a:srgbClr val="000000"/>
                </a:solidFill>
                <a:latin typeface="Century Gothic"/>
                <a:ea typeface="Century Gothic"/>
                <a:cs typeface="Century Gothic"/>
                <a:sym typeface="Century Gothic"/>
              </a:rPr>
              <a:t>Methods are Like Toasters</a:t>
            </a:r>
            <a:endParaRPr b="1" i="0" sz="4000" u="none" cap="none" strike="noStrike">
              <a:solidFill>
                <a:srgbClr val="000000"/>
              </a:solidFill>
              <a:latin typeface="Century Gothic"/>
              <a:ea typeface="Century Gothic"/>
              <a:cs typeface="Century Gothic"/>
              <a:sym typeface="Century Gothic"/>
            </a:endParaRPr>
          </a:p>
        </p:txBody>
      </p:sp>
      <p:pic>
        <p:nvPicPr>
          <p:cNvPr id="532" name="Google Shape;532;p77"/>
          <p:cNvPicPr preferRelativeResize="0"/>
          <p:nvPr/>
        </p:nvPicPr>
        <p:blipFill rotWithShape="1">
          <a:blip r:embed="rId4">
            <a:alphaModFix/>
          </a:blip>
          <a:srcRect b="0" l="0" r="0" t="0"/>
          <a:stretch/>
        </p:blipFill>
        <p:spPr>
          <a:xfrm>
            <a:off x="2490788" y="2613422"/>
            <a:ext cx="1876424" cy="1408509"/>
          </a:xfrm>
          <a:prstGeom prst="rect">
            <a:avLst/>
          </a:prstGeom>
          <a:noFill/>
          <a:ln>
            <a:noFill/>
          </a:ln>
        </p:spPr>
      </p:pic>
      <p:sp>
        <p:nvSpPr>
          <p:cNvPr id="533" name="Google Shape;533;p77"/>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id="538" name="Google Shape;538;p78"/>
          <p:cNvPicPr preferRelativeResize="0"/>
          <p:nvPr/>
        </p:nvPicPr>
        <p:blipFill rotWithShape="1">
          <a:blip r:embed="rId3">
            <a:alphaModFix/>
          </a:blip>
          <a:srcRect b="0" l="0" r="0" t="0"/>
          <a:stretch/>
        </p:blipFill>
        <p:spPr>
          <a:xfrm>
            <a:off x="1230313" y="1870472"/>
            <a:ext cx="4099322" cy="2870595"/>
          </a:xfrm>
          <a:prstGeom prst="rect">
            <a:avLst/>
          </a:prstGeom>
          <a:noFill/>
          <a:ln>
            <a:noFill/>
          </a:ln>
        </p:spPr>
      </p:pic>
      <p:pic>
        <p:nvPicPr>
          <p:cNvPr id="539" name="Google Shape;539;p78"/>
          <p:cNvPicPr preferRelativeResize="0"/>
          <p:nvPr/>
        </p:nvPicPr>
        <p:blipFill rotWithShape="1">
          <a:blip r:embed="rId4">
            <a:alphaModFix/>
          </a:blip>
          <a:srcRect b="0" l="0" r="0" t="0"/>
          <a:stretch/>
        </p:blipFill>
        <p:spPr>
          <a:xfrm>
            <a:off x="247650" y="759619"/>
            <a:ext cx="1458517" cy="1457325"/>
          </a:xfrm>
          <a:prstGeom prst="rect">
            <a:avLst/>
          </a:prstGeom>
          <a:noFill/>
          <a:ln>
            <a:noFill/>
          </a:ln>
        </p:spPr>
      </p:pic>
      <p:pic>
        <p:nvPicPr>
          <p:cNvPr id="540" name="Google Shape;540;p78"/>
          <p:cNvPicPr preferRelativeResize="0"/>
          <p:nvPr/>
        </p:nvPicPr>
        <p:blipFill rotWithShape="1">
          <a:blip r:embed="rId5">
            <a:alphaModFix/>
          </a:blip>
          <a:srcRect b="0" l="0" r="0" t="0"/>
          <a:stretch/>
        </p:blipFill>
        <p:spPr>
          <a:xfrm>
            <a:off x="1938338" y="627460"/>
            <a:ext cx="1914524" cy="1532334"/>
          </a:xfrm>
          <a:prstGeom prst="rect">
            <a:avLst/>
          </a:prstGeom>
          <a:noFill/>
          <a:ln>
            <a:noFill/>
          </a:ln>
        </p:spPr>
      </p:pic>
      <p:sp>
        <p:nvSpPr>
          <p:cNvPr id="541" name="Google Shape;541;p78"/>
          <p:cNvSpPr txBox="1"/>
          <p:nvPr/>
        </p:nvSpPr>
        <p:spPr>
          <a:xfrm>
            <a:off x="360500" y="2077650"/>
            <a:ext cx="20163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cs" sz="2400" u="none" cap="none" strike="noStrike">
                <a:solidFill>
                  <a:srgbClr val="010000"/>
                </a:solidFill>
                <a:latin typeface="Indie Flower"/>
                <a:ea typeface="Indie Flower"/>
                <a:cs typeface="Indie Flower"/>
                <a:sym typeface="Indie Flower"/>
              </a:rPr>
              <a:t>parameter(s)</a:t>
            </a:r>
            <a:endParaRPr b="1" i="0" sz="2400" u="none" cap="none" strike="noStrike">
              <a:solidFill>
                <a:srgbClr val="010000"/>
              </a:solidFill>
              <a:latin typeface="Indie Flower"/>
              <a:ea typeface="Indie Flower"/>
              <a:cs typeface="Indie Flower"/>
              <a:sym typeface="Indie Flower"/>
            </a:endParaRPr>
          </a:p>
        </p:txBody>
      </p:sp>
      <p:pic>
        <p:nvPicPr>
          <p:cNvPr id="542" name="Google Shape;542;p78"/>
          <p:cNvPicPr preferRelativeResize="0"/>
          <p:nvPr/>
        </p:nvPicPr>
        <p:blipFill rotWithShape="1">
          <a:blip r:embed="rId6">
            <a:alphaModFix/>
          </a:blip>
          <a:srcRect b="0" l="0" r="0" t="0"/>
          <a:stretch/>
        </p:blipFill>
        <p:spPr>
          <a:xfrm>
            <a:off x="3992563" y="428625"/>
            <a:ext cx="1833562" cy="1833562"/>
          </a:xfrm>
          <a:prstGeom prst="rect">
            <a:avLst/>
          </a:prstGeom>
          <a:noFill/>
          <a:ln>
            <a:noFill/>
          </a:ln>
        </p:spPr>
      </p:pic>
      <p:pic>
        <p:nvPicPr>
          <p:cNvPr id="543" name="Google Shape;543;p78"/>
          <p:cNvPicPr preferRelativeResize="0"/>
          <p:nvPr/>
        </p:nvPicPr>
        <p:blipFill rotWithShape="1">
          <a:blip r:embed="rId7">
            <a:alphaModFix/>
          </a:blip>
          <a:srcRect b="0" l="0" r="0" t="0"/>
          <a:stretch/>
        </p:blipFill>
        <p:spPr>
          <a:xfrm>
            <a:off x="6291263" y="410766"/>
            <a:ext cx="1508521" cy="1810939"/>
          </a:xfrm>
          <a:prstGeom prst="rect">
            <a:avLst/>
          </a:prstGeom>
          <a:noFill/>
          <a:ln>
            <a:noFill/>
          </a:ln>
        </p:spPr>
      </p:pic>
      <p:sp>
        <p:nvSpPr>
          <p:cNvPr id="544" name="Google Shape;544;p78"/>
          <p:cNvSpPr txBox="1"/>
          <p:nvPr/>
        </p:nvSpPr>
        <p:spPr>
          <a:xfrm>
            <a:off x="6753225" y="2045500"/>
            <a:ext cx="1046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cs" sz="2400" u="none" cap="none" strike="noStrike">
                <a:solidFill>
                  <a:srgbClr val="010000"/>
                </a:solidFill>
                <a:latin typeface="Indie Flower"/>
                <a:ea typeface="Indie Flower"/>
                <a:cs typeface="Indie Flower"/>
                <a:sym typeface="Indie Flower"/>
              </a:rPr>
              <a:t>return</a:t>
            </a:r>
            <a:endParaRPr b="1">
              <a:latin typeface="Indie Flower"/>
              <a:ea typeface="Indie Flower"/>
              <a:cs typeface="Indie Flower"/>
              <a:sym typeface="Indie Flower"/>
            </a:endParaRPr>
          </a:p>
        </p:txBody>
      </p:sp>
      <p:sp>
        <p:nvSpPr>
          <p:cNvPr id="545" name="Google Shape;545;p78"/>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Methods are Like Toasters</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79"/>
          <p:cNvSpPr txBox="1"/>
          <p:nvPr>
            <p:ph idx="1" type="body"/>
          </p:nvPr>
        </p:nvSpPr>
        <p:spPr>
          <a:xfrm>
            <a:off x="320675" y="917972"/>
            <a:ext cx="8524800" cy="37875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B70051"/>
                </a:solidFill>
                <a:latin typeface="Courier New"/>
                <a:ea typeface="Courier New"/>
                <a:cs typeface="Courier New"/>
                <a:sym typeface="Courier New"/>
              </a:rPr>
              <a:t>public void </a:t>
            </a:r>
            <a:r>
              <a:rPr b="1" lang="cs" sz="1800">
                <a:solidFill>
                  <a:srgbClr val="000000"/>
                </a:solidFill>
                <a:latin typeface="Courier New"/>
                <a:ea typeface="Courier New"/>
                <a:cs typeface="Courier New"/>
                <a:sym typeface="Courier New"/>
              </a:rPr>
              <a:t>run() {</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a:t>
            </a:r>
            <a:r>
              <a:rPr b="1" lang="cs" sz="1800">
                <a:solidFill>
                  <a:srgbClr val="000000"/>
                </a:solidFill>
                <a:latin typeface="Courier New"/>
                <a:ea typeface="Courier New"/>
                <a:cs typeface="Courier New"/>
                <a:sym typeface="Courier New"/>
              </a:rPr>
              <a:t> mid = average(5.0, 10.2);</a:t>
            </a:r>
            <a:endParaRPr b="1" sz="1800">
              <a:solidFill>
                <a:srgbClr val="000000"/>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println(mid);</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ourier New"/>
              <a:buNone/>
            </a:pPr>
            <a:r>
              <a:rPr b="1" lang="cs" sz="1800">
                <a:solidFill>
                  <a:srgbClr val="B70051"/>
                </a:solidFill>
                <a:latin typeface="Courier New"/>
                <a:ea typeface="Courier New"/>
                <a:cs typeface="Courier New"/>
                <a:sym typeface="Courier New"/>
              </a:rPr>
              <a:t>private double </a:t>
            </a:r>
            <a:r>
              <a:rPr b="1" lang="cs" sz="1800">
                <a:solidFill>
                  <a:srgbClr val="000000"/>
                </a:solidFill>
                <a:latin typeface="Courier New"/>
                <a:ea typeface="Courier New"/>
                <a:cs typeface="Courier New"/>
                <a:sym typeface="Courier New"/>
              </a:rPr>
              <a:t>average(</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a, </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b) {</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 </a:t>
            </a:r>
            <a:r>
              <a:rPr b="1" lang="cs" sz="1800">
                <a:solidFill>
                  <a:srgbClr val="000000"/>
                </a:solidFill>
                <a:latin typeface="Courier New"/>
                <a:ea typeface="Courier New"/>
                <a:cs typeface="Courier New"/>
                <a:sym typeface="Courier New"/>
              </a:rPr>
              <a:t>sum = a + b;</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B70051"/>
                </a:solidFill>
                <a:latin typeface="Courier New"/>
                <a:ea typeface="Courier New"/>
                <a:cs typeface="Courier New"/>
                <a:sym typeface="Courier New"/>
              </a:rPr>
              <a:t>return</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sum / 2;</a:t>
            </a:r>
            <a:endParaRPr sz="1800"/>
          </a:p>
          <a:p>
            <a:pPr indent="-342900" lvl="0" marL="342900" rtl="0" algn="l">
              <a:spcBef>
                <a:spcPts val="0"/>
              </a:spcBef>
              <a:spcAft>
                <a:spcPts val="0"/>
              </a:spcAft>
              <a:buClr>
                <a:schemeClr val="lt2"/>
              </a:buClr>
              <a:buSzPts val="2400"/>
              <a:buFont typeface="Courier New"/>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p:txBody>
      </p:sp>
      <p:sp>
        <p:nvSpPr>
          <p:cNvPr id="551" name="Google Shape;551;p79"/>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Anatomy of a method</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0"/>
          <p:cNvSpPr txBox="1"/>
          <p:nvPr>
            <p:ph idx="1" type="body"/>
          </p:nvPr>
        </p:nvSpPr>
        <p:spPr>
          <a:xfrm>
            <a:off x="320675" y="841772"/>
            <a:ext cx="8524800" cy="37875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Clr>
                <a:schemeClr val="lt2"/>
              </a:buClr>
              <a:buSzPts val="2400"/>
              <a:buFont typeface="Calibri"/>
              <a:buNone/>
            </a:pPr>
            <a:r>
              <a:t/>
            </a:r>
            <a:endParaRPr b="1" sz="2400">
              <a:solidFill>
                <a:schemeClr val="lt2"/>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B70051"/>
                </a:solidFill>
                <a:latin typeface="Courier New"/>
                <a:ea typeface="Courier New"/>
                <a:cs typeface="Courier New"/>
                <a:sym typeface="Courier New"/>
              </a:rPr>
              <a:t>public void </a:t>
            </a:r>
            <a:r>
              <a:rPr b="1" lang="cs" sz="1800">
                <a:solidFill>
                  <a:srgbClr val="000000"/>
                </a:solidFill>
                <a:latin typeface="Courier New"/>
                <a:ea typeface="Courier New"/>
                <a:cs typeface="Courier New"/>
                <a:sym typeface="Courier New"/>
              </a:rPr>
              <a:t>run() {</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a:t>
            </a:r>
            <a:r>
              <a:rPr b="1" lang="cs" sz="1800">
                <a:solidFill>
                  <a:srgbClr val="000000"/>
                </a:solidFill>
                <a:latin typeface="Courier New"/>
                <a:ea typeface="Courier New"/>
                <a:cs typeface="Courier New"/>
                <a:sym typeface="Courier New"/>
              </a:rPr>
              <a:t> mid = average(5.0, 10.2);</a:t>
            </a:r>
            <a:endParaRPr b="1" sz="1800">
              <a:solidFill>
                <a:srgbClr val="000000"/>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println(mid);</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24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24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24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ourier New"/>
              <a:buNone/>
            </a:pPr>
            <a:r>
              <a:rPr b="1" lang="cs" sz="1800">
                <a:solidFill>
                  <a:srgbClr val="B70051"/>
                </a:solidFill>
                <a:latin typeface="Courier New"/>
                <a:ea typeface="Courier New"/>
                <a:cs typeface="Courier New"/>
                <a:sym typeface="Courier New"/>
              </a:rPr>
              <a:t>private double </a:t>
            </a:r>
            <a:r>
              <a:rPr b="1" lang="cs" sz="1800">
                <a:solidFill>
                  <a:srgbClr val="000000"/>
                </a:solidFill>
                <a:latin typeface="Courier New"/>
                <a:ea typeface="Courier New"/>
                <a:cs typeface="Courier New"/>
                <a:sym typeface="Courier New"/>
              </a:rPr>
              <a:t>average(</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a, </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b) {</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 </a:t>
            </a:r>
            <a:r>
              <a:rPr b="1" lang="cs" sz="1800">
                <a:solidFill>
                  <a:srgbClr val="000000"/>
                </a:solidFill>
                <a:latin typeface="Courier New"/>
                <a:ea typeface="Courier New"/>
                <a:cs typeface="Courier New"/>
                <a:sym typeface="Courier New"/>
              </a:rPr>
              <a:t>sum = a + b;</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B70051"/>
                </a:solidFill>
                <a:latin typeface="Courier New"/>
                <a:ea typeface="Courier New"/>
                <a:cs typeface="Courier New"/>
                <a:sym typeface="Courier New"/>
              </a:rPr>
              <a:t>return</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sum / 2;</a:t>
            </a:r>
            <a:endParaRPr sz="1800"/>
          </a:p>
          <a:p>
            <a:pPr indent="-342900" lvl="0" marL="342900" rtl="0" algn="l">
              <a:spcBef>
                <a:spcPts val="0"/>
              </a:spcBef>
              <a:spcAft>
                <a:spcPts val="0"/>
              </a:spcAft>
              <a:buClr>
                <a:schemeClr val="lt2"/>
              </a:buClr>
              <a:buSzPts val="2400"/>
              <a:buFont typeface="Courier New"/>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2400">
              <a:solidFill>
                <a:schemeClr val="lt2"/>
              </a:solidFill>
              <a:latin typeface="Courier New"/>
              <a:ea typeface="Courier New"/>
              <a:cs typeface="Courier New"/>
              <a:sym typeface="Courier New"/>
            </a:endParaRPr>
          </a:p>
        </p:txBody>
      </p:sp>
      <p:sp>
        <p:nvSpPr>
          <p:cNvPr id="557" name="Google Shape;557;p80"/>
          <p:cNvSpPr/>
          <p:nvPr/>
        </p:nvSpPr>
        <p:spPr>
          <a:xfrm>
            <a:off x="3428173" y="3602800"/>
            <a:ext cx="2745300" cy="3891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8" name="Google Shape;558;p80"/>
          <p:cNvSpPr txBox="1"/>
          <p:nvPr/>
        </p:nvSpPr>
        <p:spPr>
          <a:xfrm>
            <a:off x="3766112" y="3116625"/>
            <a:ext cx="45213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000FF"/>
                </a:solidFill>
                <a:latin typeface="Calibri"/>
                <a:ea typeface="Calibri"/>
                <a:cs typeface="Calibri"/>
                <a:sym typeface="Calibri"/>
              </a:rPr>
              <a:t>Parameters (</a:t>
            </a:r>
            <a:r>
              <a:rPr b="0" i="0" lang="cs" sz="2400" u="none" cap="none" strike="noStrike">
                <a:solidFill>
                  <a:srgbClr val="0000FF"/>
                </a:solidFill>
                <a:latin typeface="Calibri"/>
                <a:ea typeface="Calibri"/>
                <a:cs typeface="Calibri"/>
                <a:sym typeface="Calibri"/>
              </a:rPr>
              <a:t>Input expected)</a:t>
            </a:r>
            <a:endParaRPr sz="2400">
              <a:solidFill>
                <a:srgbClr val="0000FF"/>
              </a:solidFill>
              <a:latin typeface="Calibri"/>
              <a:ea typeface="Calibri"/>
              <a:cs typeface="Calibri"/>
              <a:sym typeface="Calibri"/>
            </a:endParaRPr>
          </a:p>
        </p:txBody>
      </p:sp>
      <p:sp>
        <p:nvSpPr>
          <p:cNvPr id="559" name="Google Shape;559;p80"/>
          <p:cNvSpPr txBox="1"/>
          <p:nvPr/>
        </p:nvSpPr>
        <p:spPr>
          <a:xfrm>
            <a:off x="365425" y="2813075"/>
            <a:ext cx="2585400" cy="79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000FF"/>
                </a:solidFill>
                <a:latin typeface="Calibri"/>
                <a:ea typeface="Calibri"/>
                <a:cs typeface="Calibri"/>
                <a:sym typeface="Calibri"/>
              </a:rPr>
              <a:t>Return type (</a:t>
            </a:r>
            <a:r>
              <a:rPr lang="cs" sz="2400">
                <a:solidFill>
                  <a:srgbClr val="0000FF"/>
                </a:solidFill>
                <a:latin typeface="Calibri"/>
                <a:ea typeface="Calibri"/>
                <a:cs typeface="Calibri"/>
                <a:sym typeface="Calibri"/>
              </a:rPr>
              <a:t>Output expected)</a:t>
            </a:r>
            <a:endParaRPr sz="2400">
              <a:solidFill>
                <a:srgbClr val="0000FF"/>
              </a:solidFill>
              <a:latin typeface="Calibri"/>
              <a:ea typeface="Calibri"/>
              <a:cs typeface="Calibri"/>
              <a:sym typeface="Calibri"/>
            </a:endParaRPr>
          </a:p>
        </p:txBody>
      </p:sp>
      <p:sp>
        <p:nvSpPr>
          <p:cNvPr id="560" name="Google Shape;560;p80"/>
          <p:cNvSpPr/>
          <p:nvPr/>
        </p:nvSpPr>
        <p:spPr>
          <a:xfrm>
            <a:off x="1373500" y="3641200"/>
            <a:ext cx="1089000" cy="3123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61" name="Google Shape;561;p80"/>
          <p:cNvPicPr preferRelativeResize="0"/>
          <p:nvPr/>
        </p:nvPicPr>
        <p:blipFill rotWithShape="1">
          <a:blip r:embed="rId3">
            <a:alphaModFix/>
          </a:blip>
          <a:srcRect b="0" l="0" r="0" t="0"/>
          <a:stretch/>
        </p:blipFill>
        <p:spPr>
          <a:xfrm>
            <a:off x="5830901" y="1395205"/>
            <a:ext cx="2036896" cy="1336541"/>
          </a:xfrm>
          <a:prstGeom prst="rect">
            <a:avLst/>
          </a:prstGeom>
          <a:noFill/>
          <a:ln>
            <a:noFill/>
          </a:ln>
        </p:spPr>
      </p:pic>
      <p:pic>
        <p:nvPicPr>
          <p:cNvPr id="562" name="Google Shape;562;p80"/>
          <p:cNvPicPr preferRelativeResize="0"/>
          <p:nvPr/>
        </p:nvPicPr>
        <p:blipFill rotWithShape="1">
          <a:blip r:embed="rId4">
            <a:alphaModFix/>
          </a:blip>
          <a:srcRect b="0" l="0" r="0" t="0"/>
          <a:stretch/>
        </p:blipFill>
        <p:spPr>
          <a:xfrm>
            <a:off x="5342630" y="877995"/>
            <a:ext cx="724716" cy="678526"/>
          </a:xfrm>
          <a:prstGeom prst="rect">
            <a:avLst/>
          </a:prstGeom>
          <a:noFill/>
          <a:ln>
            <a:noFill/>
          </a:ln>
        </p:spPr>
      </p:pic>
      <p:pic>
        <p:nvPicPr>
          <p:cNvPr id="563" name="Google Shape;563;p80"/>
          <p:cNvPicPr preferRelativeResize="0"/>
          <p:nvPr/>
        </p:nvPicPr>
        <p:blipFill rotWithShape="1">
          <a:blip r:embed="rId5">
            <a:alphaModFix/>
          </a:blip>
          <a:srcRect b="0" l="0" r="0" t="0"/>
          <a:stretch/>
        </p:blipFill>
        <p:spPr>
          <a:xfrm>
            <a:off x="6182709" y="816462"/>
            <a:ext cx="951300" cy="713450"/>
          </a:xfrm>
          <a:prstGeom prst="rect">
            <a:avLst/>
          </a:prstGeom>
          <a:noFill/>
          <a:ln>
            <a:noFill/>
          </a:ln>
        </p:spPr>
      </p:pic>
      <p:pic>
        <p:nvPicPr>
          <p:cNvPr id="564" name="Google Shape;564;p80"/>
          <p:cNvPicPr preferRelativeResize="0"/>
          <p:nvPr/>
        </p:nvPicPr>
        <p:blipFill rotWithShape="1">
          <a:blip r:embed="rId6">
            <a:alphaModFix/>
          </a:blip>
          <a:srcRect b="0" l="0" r="0" t="0"/>
          <a:stretch/>
        </p:blipFill>
        <p:spPr>
          <a:xfrm>
            <a:off x="7203425" y="723885"/>
            <a:ext cx="911071" cy="853701"/>
          </a:xfrm>
          <a:prstGeom prst="rect">
            <a:avLst/>
          </a:prstGeom>
          <a:noFill/>
          <a:ln>
            <a:noFill/>
          </a:ln>
        </p:spPr>
      </p:pic>
      <p:pic>
        <p:nvPicPr>
          <p:cNvPr id="565" name="Google Shape;565;p80"/>
          <p:cNvPicPr preferRelativeResize="0"/>
          <p:nvPr/>
        </p:nvPicPr>
        <p:blipFill rotWithShape="1">
          <a:blip r:embed="rId7">
            <a:alphaModFix/>
          </a:blip>
          <a:srcRect b="0" l="0" r="0" t="0"/>
          <a:stretch/>
        </p:blipFill>
        <p:spPr>
          <a:xfrm>
            <a:off x="8345616" y="715570"/>
            <a:ext cx="749563" cy="843168"/>
          </a:xfrm>
          <a:prstGeom prst="rect">
            <a:avLst/>
          </a:prstGeom>
          <a:noFill/>
          <a:ln>
            <a:noFill/>
          </a:ln>
        </p:spPr>
      </p:pic>
      <p:sp>
        <p:nvSpPr>
          <p:cNvPr id="566" name="Google Shape;566;p80"/>
          <p:cNvSpPr/>
          <p:nvPr/>
        </p:nvSpPr>
        <p:spPr>
          <a:xfrm>
            <a:off x="5308975" y="786000"/>
            <a:ext cx="3675000" cy="208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0"/>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Anatomy of a method</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1"/>
          <p:cNvSpPr txBox="1"/>
          <p:nvPr>
            <p:ph idx="1" type="body"/>
          </p:nvPr>
        </p:nvSpPr>
        <p:spPr>
          <a:xfrm>
            <a:off x="320675" y="917972"/>
            <a:ext cx="8524800" cy="37875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B70051"/>
                </a:solidFill>
                <a:latin typeface="Courier New"/>
                <a:ea typeface="Courier New"/>
                <a:cs typeface="Courier New"/>
                <a:sym typeface="Courier New"/>
              </a:rPr>
              <a:t>public void </a:t>
            </a:r>
            <a:r>
              <a:rPr b="1" lang="cs" sz="1800">
                <a:solidFill>
                  <a:srgbClr val="000000"/>
                </a:solidFill>
                <a:latin typeface="Courier New"/>
                <a:ea typeface="Courier New"/>
                <a:cs typeface="Courier New"/>
                <a:sym typeface="Courier New"/>
              </a:rPr>
              <a:t>run() {</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a:t>
            </a:r>
            <a:r>
              <a:rPr b="1" lang="cs" sz="1800">
                <a:solidFill>
                  <a:srgbClr val="000000"/>
                </a:solidFill>
                <a:latin typeface="Courier New"/>
                <a:ea typeface="Courier New"/>
                <a:cs typeface="Courier New"/>
                <a:sym typeface="Courier New"/>
              </a:rPr>
              <a:t> mid = average(5.0, 10.2);</a:t>
            </a:r>
            <a:endParaRPr b="1" sz="1800">
              <a:solidFill>
                <a:srgbClr val="000000"/>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println(mid);</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ourier New"/>
              <a:buNone/>
            </a:pPr>
            <a:r>
              <a:rPr b="1" lang="cs" sz="1800">
                <a:solidFill>
                  <a:srgbClr val="B70051"/>
                </a:solidFill>
                <a:latin typeface="Courier New"/>
                <a:ea typeface="Courier New"/>
                <a:cs typeface="Courier New"/>
                <a:sym typeface="Courier New"/>
              </a:rPr>
              <a:t>private double </a:t>
            </a:r>
            <a:r>
              <a:rPr b="1" lang="cs" sz="1800">
                <a:solidFill>
                  <a:srgbClr val="000000"/>
                </a:solidFill>
                <a:latin typeface="Courier New"/>
                <a:ea typeface="Courier New"/>
                <a:cs typeface="Courier New"/>
                <a:sym typeface="Courier New"/>
              </a:rPr>
              <a:t>average(</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a, </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b) {</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 </a:t>
            </a:r>
            <a:r>
              <a:rPr b="1" lang="cs" sz="1800">
                <a:solidFill>
                  <a:srgbClr val="000000"/>
                </a:solidFill>
                <a:latin typeface="Courier New"/>
                <a:ea typeface="Courier New"/>
                <a:cs typeface="Courier New"/>
                <a:sym typeface="Courier New"/>
              </a:rPr>
              <a:t>sum = a + b;</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B70051"/>
                </a:solidFill>
                <a:latin typeface="Courier New"/>
                <a:ea typeface="Courier New"/>
                <a:cs typeface="Courier New"/>
                <a:sym typeface="Courier New"/>
              </a:rPr>
              <a:t>return</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sum / 2;</a:t>
            </a:r>
            <a:endParaRPr sz="1800"/>
          </a:p>
          <a:p>
            <a:pPr indent="-342900" lvl="0" marL="342900" rtl="0" algn="l">
              <a:spcBef>
                <a:spcPts val="0"/>
              </a:spcBef>
              <a:spcAft>
                <a:spcPts val="0"/>
              </a:spcAft>
              <a:buClr>
                <a:schemeClr val="lt2"/>
              </a:buClr>
              <a:buSzPts val="2400"/>
              <a:buFont typeface="Courier New"/>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p:txBody>
      </p:sp>
      <p:sp>
        <p:nvSpPr>
          <p:cNvPr id="573" name="Google Shape;573;p81"/>
          <p:cNvSpPr txBox="1"/>
          <p:nvPr/>
        </p:nvSpPr>
        <p:spPr>
          <a:xfrm>
            <a:off x="2479753" y="2867952"/>
            <a:ext cx="8928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000FF"/>
                </a:solidFill>
                <a:latin typeface="Calibri"/>
                <a:ea typeface="Calibri"/>
                <a:cs typeface="Calibri"/>
                <a:sym typeface="Calibri"/>
              </a:rPr>
              <a:t>name</a:t>
            </a:r>
            <a:endParaRPr sz="2400">
              <a:solidFill>
                <a:srgbClr val="0000FF"/>
              </a:solidFill>
              <a:latin typeface="Calibri"/>
              <a:ea typeface="Calibri"/>
              <a:cs typeface="Calibri"/>
              <a:sym typeface="Calibri"/>
            </a:endParaRPr>
          </a:p>
        </p:txBody>
      </p:sp>
      <p:sp>
        <p:nvSpPr>
          <p:cNvPr id="574" name="Google Shape;574;p81"/>
          <p:cNvSpPr/>
          <p:nvPr/>
        </p:nvSpPr>
        <p:spPr>
          <a:xfrm>
            <a:off x="2388098" y="3338550"/>
            <a:ext cx="1076100" cy="3891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 name="Google Shape;575;p81"/>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Anatomy of a method</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82"/>
          <p:cNvSpPr txBox="1"/>
          <p:nvPr>
            <p:ph idx="1" type="body"/>
          </p:nvPr>
        </p:nvSpPr>
        <p:spPr>
          <a:xfrm>
            <a:off x="320675" y="917972"/>
            <a:ext cx="8524800" cy="37875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B70051"/>
                </a:solidFill>
                <a:latin typeface="Courier New"/>
                <a:ea typeface="Courier New"/>
                <a:cs typeface="Courier New"/>
                <a:sym typeface="Courier New"/>
              </a:rPr>
              <a:t>public void </a:t>
            </a:r>
            <a:r>
              <a:rPr b="1" lang="cs" sz="1800">
                <a:solidFill>
                  <a:srgbClr val="000000"/>
                </a:solidFill>
                <a:latin typeface="Courier New"/>
                <a:ea typeface="Courier New"/>
                <a:cs typeface="Courier New"/>
                <a:sym typeface="Courier New"/>
              </a:rPr>
              <a:t>run() {</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a:t>
            </a:r>
            <a:r>
              <a:rPr b="1" lang="cs" sz="1800">
                <a:solidFill>
                  <a:srgbClr val="000000"/>
                </a:solidFill>
                <a:latin typeface="Courier New"/>
                <a:ea typeface="Courier New"/>
                <a:cs typeface="Courier New"/>
                <a:sym typeface="Courier New"/>
              </a:rPr>
              <a:t> mid = average(5.0, 10.2);</a:t>
            </a:r>
            <a:endParaRPr b="1" sz="1800">
              <a:solidFill>
                <a:srgbClr val="000000"/>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println(mid);</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ourier New"/>
              <a:buNone/>
            </a:pPr>
            <a:r>
              <a:rPr b="1" lang="cs" sz="1800">
                <a:solidFill>
                  <a:srgbClr val="B70051"/>
                </a:solidFill>
                <a:latin typeface="Courier New"/>
                <a:ea typeface="Courier New"/>
                <a:cs typeface="Courier New"/>
                <a:sym typeface="Courier New"/>
              </a:rPr>
              <a:t>private double </a:t>
            </a:r>
            <a:r>
              <a:rPr b="1" lang="cs" sz="1800">
                <a:solidFill>
                  <a:srgbClr val="000000"/>
                </a:solidFill>
                <a:latin typeface="Courier New"/>
                <a:ea typeface="Courier New"/>
                <a:cs typeface="Courier New"/>
                <a:sym typeface="Courier New"/>
              </a:rPr>
              <a:t>average(</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a, </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b) {</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 </a:t>
            </a:r>
            <a:r>
              <a:rPr b="1" lang="cs" sz="1800">
                <a:solidFill>
                  <a:srgbClr val="000000"/>
                </a:solidFill>
                <a:latin typeface="Courier New"/>
                <a:ea typeface="Courier New"/>
                <a:cs typeface="Courier New"/>
                <a:sym typeface="Courier New"/>
              </a:rPr>
              <a:t>sum = a + b;</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B70051"/>
                </a:solidFill>
                <a:latin typeface="Courier New"/>
                <a:ea typeface="Courier New"/>
                <a:cs typeface="Courier New"/>
                <a:sym typeface="Courier New"/>
              </a:rPr>
              <a:t>return</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sum / 2;</a:t>
            </a:r>
            <a:endParaRPr sz="1800"/>
          </a:p>
          <a:p>
            <a:pPr indent="-342900" lvl="0" marL="342900" rtl="0" algn="l">
              <a:spcBef>
                <a:spcPts val="0"/>
              </a:spcBef>
              <a:spcAft>
                <a:spcPts val="0"/>
              </a:spcAft>
              <a:buClr>
                <a:schemeClr val="lt2"/>
              </a:buClr>
              <a:buSzPts val="2400"/>
              <a:buFont typeface="Courier New"/>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p:txBody>
      </p:sp>
      <p:sp>
        <p:nvSpPr>
          <p:cNvPr id="581" name="Google Shape;581;p82"/>
          <p:cNvSpPr txBox="1"/>
          <p:nvPr/>
        </p:nvSpPr>
        <p:spPr>
          <a:xfrm>
            <a:off x="4767928" y="3810116"/>
            <a:ext cx="8130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000FF"/>
                </a:solidFill>
                <a:latin typeface="Calibri"/>
                <a:ea typeface="Calibri"/>
                <a:cs typeface="Calibri"/>
                <a:sym typeface="Calibri"/>
              </a:rPr>
              <a:t>body</a:t>
            </a:r>
            <a:endParaRPr sz="2400">
              <a:solidFill>
                <a:srgbClr val="0000FF"/>
              </a:solidFill>
              <a:latin typeface="Calibri"/>
              <a:ea typeface="Calibri"/>
              <a:cs typeface="Calibri"/>
              <a:sym typeface="Calibri"/>
            </a:endParaRPr>
          </a:p>
        </p:txBody>
      </p:sp>
      <p:sp>
        <p:nvSpPr>
          <p:cNvPr id="582" name="Google Shape;582;p82"/>
          <p:cNvSpPr/>
          <p:nvPr/>
        </p:nvSpPr>
        <p:spPr>
          <a:xfrm>
            <a:off x="359340" y="3655468"/>
            <a:ext cx="3645900" cy="6555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83" name="Google Shape;583;p82"/>
          <p:cNvPicPr preferRelativeResize="0"/>
          <p:nvPr/>
        </p:nvPicPr>
        <p:blipFill rotWithShape="1">
          <a:blip r:embed="rId3">
            <a:alphaModFix/>
          </a:blip>
          <a:srcRect b="0" l="0" r="0" t="0"/>
          <a:stretch/>
        </p:blipFill>
        <p:spPr>
          <a:xfrm>
            <a:off x="6584500" y="845775"/>
            <a:ext cx="2306149" cy="1725976"/>
          </a:xfrm>
          <a:prstGeom prst="rect">
            <a:avLst/>
          </a:prstGeom>
          <a:noFill/>
          <a:ln>
            <a:noFill/>
          </a:ln>
        </p:spPr>
      </p:pic>
      <p:pic>
        <p:nvPicPr>
          <p:cNvPr id="584" name="Google Shape;584;p82"/>
          <p:cNvPicPr preferRelativeResize="0"/>
          <p:nvPr/>
        </p:nvPicPr>
        <p:blipFill rotWithShape="1">
          <a:blip r:embed="rId4">
            <a:alphaModFix/>
          </a:blip>
          <a:srcRect b="0" l="0" r="0" t="0"/>
          <a:stretch/>
        </p:blipFill>
        <p:spPr>
          <a:xfrm>
            <a:off x="7296980" y="1295328"/>
            <a:ext cx="1034584" cy="829674"/>
          </a:xfrm>
          <a:prstGeom prst="rect">
            <a:avLst/>
          </a:prstGeom>
          <a:noFill/>
          <a:ln>
            <a:noFill/>
          </a:ln>
        </p:spPr>
      </p:pic>
      <p:sp>
        <p:nvSpPr>
          <p:cNvPr id="585" name="Google Shape;585;p82"/>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Anatomy of a method</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3"/>
          <p:cNvSpPr txBox="1"/>
          <p:nvPr>
            <p:ph idx="1" type="body"/>
          </p:nvPr>
        </p:nvSpPr>
        <p:spPr>
          <a:xfrm>
            <a:off x="320675" y="917972"/>
            <a:ext cx="8524800" cy="37875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B70051"/>
                </a:solidFill>
                <a:latin typeface="Courier New"/>
                <a:ea typeface="Courier New"/>
                <a:cs typeface="Courier New"/>
                <a:sym typeface="Courier New"/>
              </a:rPr>
              <a:t>public void </a:t>
            </a:r>
            <a:r>
              <a:rPr b="1" lang="cs" sz="1800">
                <a:solidFill>
                  <a:srgbClr val="000000"/>
                </a:solidFill>
                <a:latin typeface="Courier New"/>
                <a:ea typeface="Courier New"/>
                <a:cs typeface="Courier New"/>
                <a:sym typeface="Courier New"/>
              </a:rPr>
              <a:t>run() {</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a:t>
            </a:r>
            <a:r>
              <a:rPr b="1" lang="cs" sz="1800">
                <a:solidFill>
                  <a:srgbClr val="000000"/>
                </a:solidFill>
                <a:latin typeface="Courier New"/>
                <a:ea typeface="Courier New"/>
                <a:cs typeface="Courier New"/>
                <a:sym typeface="Courier New"/>
              </a:rPr>
              <a:t> mid = average(5.0, 10.2);</a:t>
            </a:r>
            <a:endParaRPr b="1" sz="1800">
              <a:solidFill>
                <a:srgbClr val="000000"/>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println(mid);</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ourier New"/>
              <a:buNone/>
            </a:pPr>
            <a:r>
              <a:rPr b="1" lang="cs" sz="1800">
                <a:solidFill>
                  <a:srgbClr val="B70051"/>
                </a:solidFill>
                <a:latin typeface="Courier New"/>
                <a:ea typeface="Courier New"/>
                <a:cs typeface="Courier New"/>
                <a:sym typeface="Courier New"/>
              </a:rPr>
              <a:t>private double </a:t>
            </a:r>
            <a:r>
              <a:rPr b="1" lang="cs" sz="1800">
                <a:solidFill>
                  <a:srgbClr val="000000"/>
                </a:solidFill>
                <a:latin typeface="Courier New"/>
                <a:ea typeface="Courier New"/>
                <a:cs typeface="Courier New"/>
                <a:sym typeface="Courier New"/>
              </a:rPr>
              <a:t>average(</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a, </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b) {</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 </a:t>
            </a:r>
            <a:r>
              <a:rPr b="1" lang="cs" sz="1800">
                <a:solidFill>
                  <a:srgbClr val="000000"/>
                </a:solidFill>
                <a:latin typeface="Courier New"/>
                <a:ea typeface="Courier New"/>
                <a:cs typeface="Courier New"/>
                <a:sym typeface="Courier New"/>
              </a:rPr>
              <a:t>sum = a + b;</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B70051"/>
                </a:solidFill>
                <a:latin typeface="Courier New"/>
                <a:ea typeface="Courier New"/>
                <a:cs typeface="Courier New"/>
                <a:sym typeface="Courier New"/>
              </a:rPr>
              <a:t>return</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sum / 2;</a:t>
            </a:r>
            <a:endParaRPr sz="1800"/>
          </a:p>
          <a:p>
            <a:pPr indent="-342900" lvl="0" marL="342900" rtl="0" algn="l">
              <a:spcBef>
                <a:spcPts val="0"/>
              </a:spcBef>
              <a:spcAft>
                <a:spcPts val="0"/>
              </a:spcAft>
              <a:buClr>
                <a:schemeClr val="lt2"/>
              </a:buClr>
              <a:buSzPts val="2400"/>
              <a:buFont typeface="Courier New"/>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p:txBody>
      </p:sp>
      <p:sp>
        <p:nvSpPr>
          <p:cNvPr id="591" name="Google Shape;591;p83"/>
          <p:cNvSpPr txBox="1"/>
          <p:nvPr/>
        </p:nvSpPr>
        <p:spPr>
          <a:xfrm>
            <a:off x="3222753" y="3932512"/>
            <a:ext cx="9789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000FF"/>
                </a:solidFill>
                <a:latin typeface="Calibri"/>
                <a:ea typeface="Calibri"/>
                <a:cs typeface="Calibri"/>
                <a:sym typeface="Calibri"/>
              </a:rPr>
              <a:t>return</a:t>
            </a:r>
            <a:endParaRPr sz="2400">
              <a:solidFill>
                <a:srgbClr val="0000FF"/>
              </a:solidFill>
              <a:latin typeface="Calibri"/>
              <a:ea typeface="Calibri"/>
              <a:cs typeface="Calibri"/>
              <a:sym typeface="Calibri"/>
            </a:endParaRPr>
          </a:p>
        </p:txBody>
      </p:sp>
      <p:sp>
        <p:nvSpPr>
          <p:cNvPr id="592" name="Google Shape;592;p83"/>
          <p:cNvSpPr/>
          <p:nvPr/>
        </p:nvSpPr>
        <p:spPr>
          <a:xfrm>
            <a:off x="726246" y="3921250"/>
            <a:ext cx="2293500" cy="3687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 name="Google Shape;593;p83"/>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Anatomy of a method</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4"/>
          <p:cNvSpPr txBox="1"/>
          <p:nvPr>
            <p:ph idx="1" type="body"/>
          </p:nvPr>
        </p:nvSpPr>
        <p:spPr>
          <a:xfrm>
            <a:off x="320675" y="917972"/>
            <a:ext cx="8524800" cy="37875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B70051"/>
                </a:solidFill>
                <a:latin typeface="Courier New"/>
                <a:ea typeface="Courier New"/>
                <a:cs typeface="Courier New"/>
                <a:sym typeface="Courier New"/>
              </a:rPr>
              <a:t>public void </a:t>
            </a:r>
            <a:r>
              <a:rPr b="1" lang="cs" sz="1800">
                <a:solidFill>
                  <a:srgbClr val="000000"/>
                </a:solidFill>
                <a:latin typeface="Courier New"/>
                <a:ea typeface="Courier New"/>
                <a:cs typeface="Courier New"/>
                <a:sym typeface="Courier New"/>
              </a:rPr>
              <a:t>run() {</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a:t>
            </a:r>
            <a:r>
              <a:rPr b="1" lang="cs" sz="1800">
                <a:solidFill>
                  <a:srgbClr val="000000"/>
                </a:solidFill>
                <a:latin typeface="Courier New"/>
                <a:ea typeface="Courier New"/>
                <a:cs typeface="Courier New"/>
                <a:sym typeface="Courier New"/>
              </a:rPr>
              <a:t> mid = average(5.0, 10.2);</a:t>
            </a:r>
            <a:endParaRPr b="1" sz="1800">
              <a:solidFill>
                <a:srgbClr val="000000"/>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println(mid);</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ourier New"/>
              <a:buNone/>
            </a:pPr>
            <a:r>
              <a:rPr b="1" lang="cs" sz="1800">
                <a:solidFill>
                  <a:srgbClr val="B70051"/>
                </a:solidFill>
                <a:latin typeface="Courier New"/>
                <a:ea typeface="Courier New"/>
                <a:cs typeface="Courier New"/>
                <a:sym typeface="Courier New"/>
              </a:rPr>
              <a:t>private double </a:t>
            </a:r>
            <a:r>
              <a:rPr b="1" lang="cs" sz="1800">
                <a:solidFill>
                  <a:srgbClr val="000000"/>
                </a:solidFill>
                <a:latin typeface="Courier New"/>
                <a:ea typeface="Courier New"/>
                <a:cs typeface="Courier New"/>
                <a:sym typeface="Courier New"/>
              </a:rPr>
              <a:t>average(</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a, </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b) {</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 </a:t>
            </a:r>
            <a:r>
              <a:rPr b="1" lang="cs" sz="1800">
                <a:solidFill>
                  <a:srgbClr val="000000"/>
                </a:solidFill>
                <a:latin typeface="Courier New"/>
                <a:ea typeface="Courier New"/>
                <a:cs typeface="Courier New"/>
                <a:sym typeface="Courier New"/>
              </a:rPr>
              <a:t>sum = a + b;</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B70051"/>
                </a:solidFill>
                <a:latin typeface="Courier New"/>
                <a:ea typeface="Courier New"/>
                <a:cs typeface="Courier New"/>
                <a:sym typeface="Courier New"/>
              </a:rPr>
              <a:t>return</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sum / 2;</a:t>
            </a:r>
            <a:endParaRPr sz="1800"/>
          </a:p>
          <a:p>
            <a:pPr indent="-342900" lvl="0" marL="342900" rtl="0" algn="l">
              <a:spcBef>
                <a:spcPts val="0"/>
              </a:spcBef>
              <a:spcAft>
                <a:spcPts val="0"/>
              </a:spcAft>
              <a:buClr>
                <a:schemeClr val="lt2"/>
              </a:buClr>
              <a:buSzPts val="2400"/>
              <a:buFont typeface="Courier New"/>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p:txBody>
      </p:sp>
      <p:sp>
        <p:nvSpPr>
          <p:cNvPr id="599" name="Google Shape;599;p84"/>
          <p:cNvSpPr txBox="1"/>
          <p:nvPr/>
        </p:nvSpPr>
        <p:spPr>
          <a:xfrm>
            <a:off x="5880328" y="1612709"/>
            <a:ext cx="19185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000FF"/>
                </a:solidFill>
                <a:latin typeface="Calibri"/>
                <a:ea typeface="Calibri"/>
                <a:cs typeface="Calibri"/>
                <a:sym typeface="Calibri"/>
              </a:rPr>
              <a:t>method “call”</a:t>
            </a:r>
            <a:endParaRPr sz="2400">
              <a:solidFill>
                <a:srgbClr val="0000FF"/>
              </a:solidFill>
              <a:latin typeface="Calibri"/>
              <a:ea typeface="Calibri"/>
              <a:cs typeface="Calibri"/>
              <a:sym typeface="Calibri"/>
            </a:endParaRPr>
          </a:p>
        </p:txBody>
      </p:sp>
      <p:sp>
        <p:nvSpPr>
          <p:cNvPr id="600" name="Google Shape;600;p84"/>
          <p:cNvSpPr/>
          <p:nvPr/>
        </p:nvSpPr>
        <p:spPr>
          <a:xfrm>
            <a:off x="2531225" y="1601450"/>
            <a:ext cx="2760600" cy="3687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 name="Google Shape;601;p84"/>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Anatomy of a method</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85"/>
          <p:cNvSpPr txBox="1"/>
          <p:nvPr>
            <p:ph idx="1" type="body"/>
          </p:nvPr>
        </p:nvSpPr>
        <p:spPr>
          <a:xfrm>
            <a:off x="320675" y="917972"/>
            <a:ext cx="8524800" cy="37875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B70051"/>
                </a:solidFill>
                <a:latin typeface="Courier New"/>
                <a:ea typeface="Courier New"/>
                <a:cs typeface="Courier New"/>
                <a:sym typeface="Courier New"/>
              </a:rPr>
              <a:t>public void </a:t>
            </a:r>
            <a:r>
              <a:rPr b="1" lang="cs" sz="1800">
                <a:solidFill>
                  <a:srgbClr val="000000"/>
                </a:solidFill>
                <a:latin typeface="Courier New"/>
                <a:ea typeface="Courier New"/>
                <a:cs typeface="Courier New"/>
                <a:sym typeface="Courier New"/>
              </a:rPr>
              <a:t>run() {</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a:t>
            </a:r>
            <a:r>
              <a:rPr b="1" lang="cs" sz="1800">
                <a:solidFill>
                  <a:srgbClr val="000000"/>
                </a:solidFill>
                <a:latin typeface="Courier New"/>
                <a:ea typeface="Courier New"/>
                <a:cs typeface="Courier New"/>
                <a:sym typeface="Courier New"/>
              </a:rPr>
              <a:t> mid = average(5.0, 10.2);</a:t>
            </a:r>
            <a:endParaRPr b="1" sz="1800">
              <a:solidFill>
                <a:srgbClr val="000000"/>
              </a:solidFill>
              <a:latin typeface="Courier New"/>
              <a:ea typeface="Courier New"/>
              <a:cs typeface="Courier New"/>
              <a:sym typeface="Courier New"/>
            </a:endParaRPr>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   println(mid);</a:t>
            </a:r>
            <a:endParaRPr sz="1800"/>
          </a:p>
          <a:p>
            <a:pPr indent="0" lvl="0" marL="0" rtl="0" algn="l">
              <a:spcBef>
                <a:spcPts val="480"/>
              </a:spcBef>
              <a:spcAft>
                <a:spcPts val="0"/>
              </a:spcAft>
              <a:buClr>
                <a:schemeClr val="lt2"/>
              </a:buClr>
              <a:buSzPts val="2400"/>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ourier New"/>
              <a:buNone/>
            </a:pPr>
            <a:r>
              <a:rPr b="1" lang="cs" sz="1800">
                <a:solidFill>
                  <a:srgbClr val="B70051"/>
                </a:solidFill>
                <a:latin typeface="Courier New"/>
                <a:ea typeface="Courier New"/>
                <a:cs typeface="Courier New"/>
                <a:sym typeface="Courier New"/>
              </a:rPr>
              <a:t>private double </a:t>
            </a:r>
            <a:r>
              <a:rPr b="1" lang="cs" sz="1800">
                <a:solidFill>
                  <a:srgbClr val="000000"/>
                </a:solidFill>
                <a:latin typeface="Courier New"/>
                <a:ea typeface="Courier New"/>
                <a:cs typeface="Courier New"/>
                <a:sym typeface="Courier New"/>
              </a:rPr>
              <a:t>average(</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a, </a:t>
            </a:r>
            <a:r>
              <a:rPr b="1" lang="cs" sz="1800">
                <a:solidFill>
                  <a:srgbClr val="B70051"/>
                </a:solidFill>
                <a:latin typeface="Courier New"/>
                <a:ea typeface="Courier New"/>
                <a:cs typeface="Courier New"/>
                <a:sym typeface="Courier New"/>
              </a:rPr>
              <a:t>double</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b) {</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A50040"/>
                </a:solidFill>
                <a:latin typeface="Courier New"/>
                <a:ea typeface="Courier New"/>
                <a:cs typeface="Courier New"/>
                <a:sym typeface="Courier New"/>
              </a:rPr>
              <a:t>double </a:t>
            </a:r>
            <a:r>
              <a:rPr b="1" lang="cs" sz="1800">
                <a:solidFill>
                  <a:srgbClr val="000000"/>
                </a:solidFill>
                <a:latin typeface="Courier New"/>
                <a:ea typeface="Courier New"/>
                <a:cs typeface="Courier New"/>
                <a:sym typeface="Courier New"/>
              </a:rPr>
              <a:t>sum = a + b;</a:t>
            </a:r>
            <a:endParaRPr sz="1800"/>
          </a:p>
          <a:p>
            <a:pPr indent="-342900" lvl="0" marL="342900" rtl="0" algn="l">
              <a:spcBef>
                <a:spcPts val="0"/>
              </a:spcBef>
              <a:spcAft>
                <a:spcPts val="0"/>
              </a:spcAft>
              <a:buClr>
                <a:schemeClr val="lt2"/>
              </a:buClr>
              <a:buSzPts val="2400"/>
              <a:buFont typeface="Courier New"/>
              <a:buNone/>
            </a:pPr>
            <a:r>
              <a:rPr b="1" lang="cs" sz="1800">
                <a:solidFill>
                  <a:schemeClr val="lt2"/>
                </a:solidFill>
                <a:latin typeface="Courier New"/>
                <a:ea typeface="Courier New"/>
                <a:cs typeface="Courier New"/>
                <a:sym typeface="Courier New"/>
              </a:rPr>
              <a:t>   </a:t>
            </a:r>
            <a:r>
              <a:rPr b="1" lang="cs" sz="1800">
                <a:solidFill>
                  <a:srgbClr val="B70051"/>
                </a:solidFill>
                <a:latin typeface="Courier New"/>
                <a:ea typeface="Courier New"/>
                <a:cs typeface="Courier New"/>
                <a:sym typeface="Courier New"/>
              </a:rPr>
              <a:t>return</a:t>
            </a:r>
            <a:r>
              <a:rPr b="1" lang="cs" sz="1800">
                <a:solidFill>
                  <a:schemeClr val="lt2"/>
                </a:solidFill>
                <a:latin typeface="Courier New"/>
                <a:ea typeface="Courier New"/>
                <a:cs typeface="Courier New"/>
                <a:sym typeface="Courier New"/>
              </a:rPr>
              <a:t> </a:t>
            </a:r>
            <a:r>
              <a:rPr b="1" lang="cs" sz="1800">
                <a:solidFill>
                  <a:srgbClr val="000000"/>
                </a:solidFill>
                <a:latin typeface="Courier New"/>
                <a:ea typeface="Courier New"/>
                <a:cs typeface="Courier New"/>
                <a:sym typeface="Courier New"/>
              </a:rPr>
              <a:t>sum / 2;</a:t>
            </a:r>
            <a:endParaRPr sz="1800"/>
          </a:p>
          <a:p>
            <a:pPr indent="-342900" lvl="0" marL="342900" rtl="0" algn="l">
              <a:spcBef>
                <a:spcPts val="0"/>
              </a:spcBef>
              <a:spcAft>
                <a:spcPts val="0"/>
              </a:spcAft>
              <a:buClr>
                <a:schemeClr val="lt2"/>
              </a:buClr>
              <a:buSzPts val="2400"/>
              <a:buFont typeface="Courier New"/>
              <a:buNone/>
            </a:pPr>
            <a:r>
              <a:rPr b="1" lang="cs" sz="1800">
                <a:solidFill>
                  <a:srgbClr val="000000"/>
                </a:solidFill>
                <a:latin typeface="Courier New"/>
                <a:ea typeface="Courier New"/>
                <a:cs typeface="Courier New"/>
                <a:sym typeface="Courier New"/>
              </a:rPr>
              <a:t>}</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p:txBody>
      </p:sp>
      <p:sp>
        <p:nvSpPr>
          <p:cNvPr id="607" name="Google Shape;607;p85"/>
          <p:cNvSpPr txBox="1"/>
          <p:nvPr/>
        </p:nvSpPr>
        <p:spPr>
          <a:xfrm>
            <a:off x="5880328" y="1612709"/>
            <a:ext cx="19185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000FF"/>
                </a:solidFill>
                <a:latin typeface="Calibri"/>
                <a:ea typeface="Calibri"/>
                <a:cs typeface="Calibri"/>
                <a:sym typeface="Calibri"/>
              </a:rPr>
              <a:t>arguments</a:t>
            </a:r>
            <a:endParaRPr sz="2400">
              <a:solidFill>
                <a:srgbClr val="0000FF"/>
              </a:solidFill>
              <a:latin typeface="Calibri"/>
              <a:ea typeface="Calibri"/>
              <a:cs typeface="Calibri"/>
              <a:sym typeface="Calibri"/>
            </a:endParaRPr>
          </a:p>
        </p:txBody>
      </p:sp>
      <p:sp>
        <p:nvSpPr>
          <p:cNvPr id="608" name="Google Shape;608;p85"/>
          <p:cNvSpPr/>
          <p:nvPr/>
        </p:nvSpPr>
        <p:spPr>
          <a:xfrm>
            <a:off x="3592175" y="1601450"/>
            <a:ext cx="1468500" cy="3687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 name="Google Shape;609;p85"/>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i="0" lang="cs" sz="4800" u="none" cap="none" strike="noStrike">
                <a:solidFill>
                  <a:srgbClr val="FFD700"/>
                </a:solidFill>
                <a:latin typeface="Indie Flower"/>
                <a:ea typeface="Indie Flower"/>
                <a:cs typeface="Indie Flower"/>
                <a:sym typeface="Indie Flower"/>
              </a:rPr>
              <a:t>Anatomy of a method</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13" name="Shape 613"/>
        <p:cNvGrpSpPr/>
        <p:nvPr/>
      </p:nvGrpSpPr>
      <p:grpSpPr>
        <a:xfrm>
          <a:off x="0" y="0"/>
          <a:ext cx="0" cy="0"/>
          <a:chOff x="0" y="0"/>
          <a:chExt cx="0" cy="0"/>
        </a:xfrm>
      </p:grpSpPr>
      <p:sp>
        <p:nvSpPr>
          <p:cNvPr id="614" name="Google Shape;614;p86"/>
          <p:cNvSpPr txBox="1"/>
          <p:nvPr/>
        </p:nvSpPr>
        <p:spPr>
          <a:xfrm>
            <a:off x="769050" y="3795725"/>
            <a:ext cx="7605900" cy="12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s" sz="7000">
                <a:solidFill>
                  <a:srgbClr val="00FF00"/>
                </a:solidFill>
                <a:latin typeface="Indie Flower"/>
                <a:ea typeface="Indie Flower"/>
                <a:cs typeface="Indie Flower"/>
                <a:sym typeface="Indie Flower"/>
              </a:rPr>
              <a:t>Let’s practise...</a:t>
            </a:r>
            <a:endParaRPr sz="7000">
              <a:solidFill>
                <a:srgbClr val="00FF00"/>
              </a:solidFill>
              <a:latin typeface="Indie Flower"/>
              <a:ea typeface="Indie Flower"/>
              <a:cs typeface="Indie Flower"/>
              <a:sym typeface="Indie Flower"/>
            </a:endParaRPr>
          </a:p>
        </p:txBody>
      </p:sp>
      <p:pic>
        <p:nvPicPr>
          <p:cNvPr id="615" name="Google Shape;615;p86"/>
          <p:cNvPicPr preferRelativeResize="0"/>
          <p:nvPr/>
        </p:nvPicPr>
        <p:blipFill>
          <a:blip r:embed="rId3">
            <a:alphaModFix/>
          </a:blip>
          <a:stretch>
            <a:fillRect/>
          </a:stretch>
        </p:blipFill>
        <p:spPr>
          <a:xfrm>
            <a:off x="4" y="12"/>
            <a:ext cx="9144000" cy="39004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42"/>
          <p:cNvPicPr preferRelativeResize="0"/>
          <p:nvPr/>
        </p:nvPicPr>
        <p:blipFill>
          <a:blip r:embed="rId3">
            <a:alphaModFix/>
          </a:blip>
          <a:stretch>
            <a:fillRect/>
          </a:stretch>
        </p:blipFill>
        <p:spPr>
          <a:xfrm>
            <a:off x="1799025" y="2373450"/>
            <a:ext cx="2505075" cy="1362075"/>
          </a:xfrm>
          <a:prstGeom prst="rect">
            <a:avLst/>
          </a:prstGeom>
          <a:noFill/>
          <a:ln>
            <a:noFill/>
          </a:ln>
        </p:spPr>
      </p:pic>
      <p:sp>
        <p:nvSpPr>
          <p:cNvPr id="206" name="Google Shape;206;p42"/>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pic>
        <p:nvPicPr>
          <p:cNvPr id="620" name="Google Shape;620;p87"/>
          <p:cNvPicPr preferRelativeResize="0"/>
          <p:nvPr/>
        </p:nvPicPr>
        <p:blipFill>
          <a:blip r:embed="rId3">
            <a:alphaModFix/>
          </a:blip>
          <a:stretch>
            <a:fillRect/>
          </a:stretch>
        </p:blipFill>
        <p:spPr>
          <a:xfrm>
            <a:off x="1104900" y="1503665"/>
            <a:ext cx="7115175" cy="2581275"/>
          </a:xfrm>
          <a:prstGeom prst="rect">
            <a:avLst/>
          </a:prstGeom>
          <a:noFill/>
          <a:ln>
            <a:noFill/>
          </a:ln>
        </p:spPr>
      </p:pic>
      <p:sp>
        <p:nvSpPr>
          <p:cNvPr id="621" name="Google Shape;621;p87"/>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Example 1 - void method</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8"/>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Example 1 - return statement</a:t>
            </a:r>
            <a:endParaRPr b="1" i="0" sz="4800" u="none" cap="none" strike="noStrike">
              <a:solidFill>
                <a:srgbClr val="FFD700"/>
              </a:solidFill>
              <a:latin typeface="Indie Flower"/>
              <a:ea typeface="Indie Flower"/>
              <a:cs typeface="Indie Flower"/>
              <a:sym typeface="Indie Flower"/>
            </a:endParaRPr>
          </a:p>
        </p:txBody>
      </p:sp>
      <p:pic>
        <p:nvPicPr>
          <p:cNvPr id="627" name="Google Shape;627;p88"/>
          <p:cNvPicPr preferRelativeResize="0"/>
          <p:nvPr/>
        </p:nvPicPr>
        <p:blipFill>
          <a:blip r:embed="rId3">
            <a:alphaModFix/>
          </a:blip>
          <a:stretch>
            <a:fillRect/>
          </a:stretch>
        </p:blipFill>
        <p:spPr>
          <a:xfrm>
            <a:off x="1257300" y="1132190"/>
            <a:ext cx="7000875" cy="3267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pic>
        <p:nvPicPr>
          <p:cNvPr id="632" name="Google Shape;632;p89"/>
          <p:cNvPicPr preferRelativeResize="0"/>
          <p:nvPr/>
        </p:nvPicPr>
        <p:blipFill>
          <a:blip r:embed="rId3">
            <a:alphaModFix/>
          </a:blip>
          <a:stretch>
            <a:fillRect/>
          </a:stretch>
        </p:blipFill>
        <p:spPr>
          <a:xfrm>
            <a:off x="1104900" y="1427465"/>
            <a:ext cx="7115175" cy="2581275"/>
          </a:xfrm>
          <a:prstGeom prst="rect">
            <a:avLst/>
          </a:prstGeom>
          <a:noFill/>
          <a:ln>
            <a:noFill/>
          </a:ln>
        </p:spPr>
      </p:pic>
      <p:sp>
        <p:nvSpPr>
          <p:cNvPr id="633" name="Google Shape;633;p89"/>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Example 1 - void method</a:t>
            </a:r>
            <a:endParaRPr b="1"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90"/>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Example 2 - Parameters</a:t>
            </a:r>
            <a:endParaRPr b="1" i="0" sz="4800" u="none" cap="none" strike="noStrike">
              <a:solidFill>
                <a:srgbClr val="FFD700"/>
              </a:solidFill>
              <a:latin typeface="Indie Flower"/>
              <a:ea typeface="Indie Flower"/>
              <a:cs typeface="Indie Flower"/>
              <a:sym typeface="Indie Flower"/>
            </a:endParaRPr>
          </a:p>
        </p:txBody>
      </p:sp>
      <p:pic>
        <p:nvPicPr>
          <p:cNvPr id="639" name="Google Shape;639;p90"/>
          <p:cNvPicPr preferRelativeResize="0"/>
          <p:nvPr/>
        </p:nvPicPr>
        <p:blipFill>
          <a:blip r:embed="rId3">
            <a:alphaModFix/>
          </a:blip>
          <a:stretch>
            <a:fillRect/>
          </a:stretch>
        </p:blipFill>
        <p:spPr>
          <a:xfrm>
            <a:off x="1790625" y="766753"/>
            <a:ext cx="5629275" cy="3609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91"/>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Example 3 - return statement</a:t>
            </a:r>
            <a:endParaRPr b="1" i="0" sz="4800" u="none" cap="none" strike="noStrike">
              <a:solidFill>
                <a:srgbClr val="FFD700"/>
              </a:solidFill>
              <a:latin typeface="Indie Flower"/>
              <a:ea typeface="Indie Flower"/>
              <a:cs typeface="Indie Flower"/>
              <a:sym typeface="Indie Flower"/>
            </a:endParaRPr>
          </a:p>
        </p:txBody>
      </p:sp>
      <p:pic>
        <p:nvPicPr>
          <p:cNvPr id="645" name="Google Shape;645;p91"/>
          <p:cNvPicPr preferRelativeResize="0"/>
          <p:nvPr/>
        </p:nvPicPr>
        <p:blipFill>
          <a:blip r:embed="rId3">
            <a:alphaModFix/>
          </a:blip>
          <a:stretch>
            <a:fillRect/>
          </a:stretch>
        </p:blipFill>
        <p:spPr>
          <a:xfrm>
            <a:off x="1233488" y="985828"/>
            <a:ext cx="6677025" cy="3171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pic>
        <p:nvPicPr>
          <p:cNvPr id="650" name="Google Shape;650;p92"/>
          <p:cNvPicPr preferRelativeResize="0"/>
          <p:nvPr/>
        </p:nvPicPr>
        <p:blipFill>
          <a:blip r:embed="rId3">
            <a:alphaModFix/>
          </a:blip>
          <a:stretch>
            <a:fillRect/>
          </a:stretch>
        </p:blipFill>
        <p:spPr>
          <a:xfrm>
            <a:off x="152400" y="694040"/>
            <a:ext cx="8839199" cy="2995222"/>
          </a:xfrm>
          <a:prstGeom prst="rect">
            <a:avLst/>
          </a:prstGeom>
          <a:noFill/>
          <a:ln>
            <a:noFill/>
          </a:ln>
        </p:spPr>
      </p:pic>
      <p:sp>
        <p:nvSpPr>
          <p:cNvPr id="651" name="Google Shape;651;p92"/>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000"/>
              <a:buFont typeface="Century Gothic"/>
              <a:buNone/>
            </a:pPr>
            <a:r>
              <a:rPr b="1" lang="cs" sz="4800">
                <a:solidFill>
                  <a:srgbClr val="FFD700"/>
                </a:solidFill>
                <a:latin typeface="Indie Flower"/>
                <a:ea typeface="Indie Flower"/>
                <a:cs typeface="Indie Flower"/>
                <a:sym typeface="Indie Flower"/>
              </a:rPr>
              <a:t>Example 4 - more parameters</a:t>
            </a:r>
            <a:endParaRPr b="1" sz="4800">
              <a:solidFill>
                <a:srgbClr val="FFD700"/>
              </a:solidFill>
              <a:latin typeface="Indie Flower"/>
              <a:ea typeface="Indie Flower"/>
              <a:cs typeface="Indie Flower"/>
              <a:sym typeface="Indie Flower"/>
            </a:endParaRPr>
          </a:p>
        </p:txBody>
      </p:sp>
      <p:sp>
        <p:nvSpPr>
          <p:cNvPr id="652" name="Google Shape;652;p92"/>
          <p:cNvSpPr/>
          <p:nvPr/>
        </p:nvSpPr>
        <p:spPr>
          <a:xfrm>
            <a:off x="1922650" y="3136275"/>
            <a:ext cx="2217300" cy="206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2"/>
          <p:cNvSpPr/>
          <p:nvPr/>
        </p:nvSpPr>
        <p:spPr>
          <a:xfrm>
            <a:off x="2960575" y="772275"/>
            <a:ext cx="5540700" cy="206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93"/>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Example 5 - </a:t>
            </a:r>
            <a:r>
              <a:rPr b="1" lang="cs" sz="4800">
                <a:solidFill>
                  <a:srgbClr val="FFD700"/>
                </a:solidFill>
                <a:latin typeface="Indie Flower"/>
                <a:ea typeface="Indie Flower"/>
                <a:cs typeface="Indie Flower"/>
                <a:sym typeface="Indie Flower"/>
              </a:rPr>
              <a:t>Multiple Returns</a:t>
            </a:r>
            <a:endParaRPr b="1" sz="4800">
              <a:solidFill>
                <a:srgbClr val="FFD700"/>
              </a:solidFill>
              <a:latin typeface="Indie Flower"/>
              <a:ea typeface="Indie Flower"/>
              <a:cs typeface="Indie Flower"/>
              <a:sym typeface="Indie Flower"/>
            </a:endParaRPr>
          </a:p>
        </p:txBody>
      </p:sp>
      <p:pic>
        <p:nvPicPr>
          <p:cNvPr id="659" name="Google Shape;659;p93"/>
          <p:cNvPicPr preferRelativeResize="0"/>
          <p:nvPr/>
        </p:nvPicPr>
        <p:blipFill>
          <a:blip r:embed="rId3">
            <a:alphaModFix/>
          </a:blip>
          <a:stretch>
            <a:fillRect/>
          </a:stretch>
        </p:blipFill>
        <p:spPr>
          <a:xfrm>
            <a:off x="2253288" y="694040"/>
            <a:ext cx="4637421" cy="429706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94"/>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Example 5 - </a:t>
            </a:r>
            <a:r>
              <a:rPr b="1" lang="cs" sz="4800">
                <a:solidFill>
                  <a:srgbClr val="FFD700"/>
                </a:solidFill>
                <a:latin typeface="Indie Flower"/>
                <a:ea typeface="Indie Flower"/>
                <a:cs typeface="Indie Flower"/>
                <a:sym typeface="Indie Flower"/>
              </a:rPr>
              <a:t>Multiple Returns</a:t>
            </a:r>
            <a:endParaRPr b="1" sz="4800">
              <a:solidFill>
                <a:srgbClr val="FFD700"/>
              </a:solidFill>
              <a:latin typeface="Indie Flower"/>
              <a:ea typeface="Indie Flower"/>
              <a:cs typeface="Indie Flower"/>
              <a:sym typeface="Indie Flower"/>
            </a:endParaRPr>
          </a:p>
        </p:txBody>
      </p:sp>
      <p:pic>
        <p:nvPicPr>
          <p:cNvPr id="665" name="Google Shape;665;p94"/>
          <p:cNvPicPr preferRelativeResize="0"/>
          <p:nvPr/>
        </p:nvPicPr>
        <p:blipFill>
          <a:blip r:embed="rId3">
            <a:alphaModFix/>
          </a:blip>
          <a:stretch>
            <a:fillRect/>
          </a:stretch>
        </p:blipFill>
        <p:spPr>
          <a:xfrm>
            <a:off x="2253288" y="703565"/>
            <a:ext cx="4637421" cy="429706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95"/>
          <p:cNvSpPr txBox="1"/>
          <p:nvPr>
            <p:ph idx="1" type="body"/>
          </p:nvPr>
        </p:nvSpPr>
        <p:spPr>
          <a:xfrm>
            <a:off x="320675" y="917972"/>
            <a:ext cx="8524800" cy="3787500"/>
          </a:xfrm>
          <a:prstGeom prst="rect">
            <a:avLst/>
          </a:prstGeom>
          <a:noFill/>
          <a:ln>
            <a:noFill/>
          </a:ln>
        </p:spPr>
        <p:txBody>
          <a:bodyPr anchorCtr="0" anchor="t" bIns="44450" lIns="90475" spcFirstLastPara="1" rIns="90475" wrap="square" tIns="44450">
            <a:noAutofit/>
          </a:bodyPr>
          <a:lstStyle/>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800"/>
              <a:buFont typeface="Calibri"/>
              <a:buNone/>
            </a:pPr>
            <a:r>
              <a:t/>
            </a:r>
            <a:endParaRPr b="1" sz="1800">
              <a:solidFill>
                <a:srgbClr val="000000"/>
              </a:solidFill>
              <a:latin typeface="Courier New"/>
              <a:ea typeface="Courier New"/>
              <a:cs typeface="Courier New"/>
              <a:sym typeface="Courier New"/>
            </a:endParaRPr>
          </a:p>
          <a:p>
            <a:pPr indent="-342900" lvl="0" marL="342900" rtl="0" algn="l">
              <a:spcBef>
                <a:spcPts val="0"/>
              </a:spcBef>
              <a:spcAft>
                <a:spcPts val="0"/>
              </a:spcAft>
              <a:buClr>
                <a:schemeClr val="lt2"/>
              </a:buClr>
              <a:buSzPts val="2800"/>
              <a:buFont typeface="Times"/>
              <a:buNone/>
            </a:pPr>
            <a:r>
              <a:rPr b="1" i="1" lang="cs" sz="1800">
                <a:solidFill>
                  <a:srgbClr val="000000"/>
                </a:solidFill>
                <a:latin typeface="Times"/>
                <a:ea typeface="Times"/>
                <a:cs typeface="Times"/>
                <a:sym typeface="Times"/>
              </a:rPr>
              <a:t>	</a:t>
            </a:r>
            <a:r>
              <a:rPr b="1" i="1" lang="cs" sz="1800">
                <a:solidFill>
                  <a:srgbClr val="FF0000"/>
                </a:solidFill>
                <a:latin typeface="Times"/>
                <a:ea typeface="Times"/>
                <a:cs typeface="Times"/>
                <a:sym typeface="Times"/>
              </a:rPr>
              <a:t>visibility</a:t>
            </a:r>
            <a:r>
              <a:rPr b="1" i="1" lang="cs" sz="1800">
                <a:solidFill>
                  <a:srgbClr val="000000"/>
                </a:solidFill>
                <a:latin typeface="Times"/>
                <a:ea typeface="Times"/>
                <a:cs typeface="Times"/>
                <a:sym typeface="Times"/>
              </a:rPr>
              <a:t>  </a:t>
            </a:r>
            <a:r>
              <a:rPr b="1" i="1" lang="cs" sz="1800">
                <a:solidFill>
                  <a:srgbClr val="0000FF"/>
                </a:solidFill>
                <a:latin typeface="Times"/>
                <a:ea typeface="Times"/>
                <a:cs typeface="Times"/>
                <a:sym typeface="Times"/>
              </a:rPr>
              <a:t>type</a:t>
            </a:r>
            <a:r>
              <a:rPr b="1" i="1" lang="cs" sz="1800">
                <a:solidFill>
                  <a:srgbClr val="000000"/>
                </a:solidFill>
                <a:latin typeface="Times"/>
                <a:ea typeface="Times"/>
                <a:cs typeface="Times"/>
                <a:sym typeface="Times"/>
              </a:rPr>
              <a:t>  nameOfMethod</a:t>
            </a:r>
            <a:r>
              <a:rPr b="1" lang="cs" sz="1800">
                <a:solidFill>
                  <a:srgbClr val="000000"/>
                </a:solidFill>
                <a:latin typeface="Courier New"/>
                <a:ea typeface="Courier New"/>
                <a:cs typeface="Courier New"/>
                <a:sym typeface="Courier New"/>
              </a:rPr>
              <a:t>(</a:t>
            </a:r>
            <a:r>
              <a:rPr b="1" i="1" lang="cs" sz="1800">
                <a:solidFill>
                  <a:srgbClr val="008000"/>
                </a:solidFill>
                <a:latin typeface="Times"/>
                <a:ea typeface="Times"/>
                <a:cs typeface="Times"/>
                <a:sym typeface="Times"/>
              </a:rPr>
              <a:t>parameters</a:t>
            </a:r>
            <a:r>
              <a:rPr b="1" lang="cs" sz="1800">
                <a:solidFill>
                  <a:srgbClr val="000000"/>
                </a:solidFill>
                <a:latin typeface="Courier New"/>
                <a:ea typeface="Courier New"/>
                <a:cs typeface="Courier New"/>
                <a:sym typeface="Courier New"/>
              </a:rPr>
              <a:t>) {</a:t>
            </a:r>
            <a:endParaRPr sz="1800"/>
          </a:p>
          <a:p>
            <a:pPr indent="-342900" lvl="0" marL="342900" rtl="0" algn="l">
              <a:spcBef>
                <a:spcPts val="0"/>
              </a:spcBef>
              <a:spcAft>
                <a:spcPts val="0"/>
              </a:spcAft>
              <a:buClr>
                <a:schemeClr val="lt2"/>
              </a:buClr>
              <a:buSzPts val="2800"/>
              <a:buFont typeface="Times"/>
              <a:buNone/>
            </a:pPr>
            <a:r>
              <a:rPr b="1" i="1" lang="cs" sz="1800">
                <a:solidFill>
                  <a:srgbClr val="000000"/>
                </a:solidFill>
                <a:latin typeface="Times"/>
                <a:ea typeface="Times"/>
                <a:cs typeface="Times"/>
                <a:sym typeface="Times"/>
              </a:rPr>
              <a:t>			statements</a:t>
            </a:r>
            <a:endParaRPr sz="1800"/>
          </a:p>
          <a:p>
            <a:pPr indent="-342900" lvl="0" marL="342900" rtl="0" algn="l">
              <a:spcBef>
                <a:spcPts val="0"/>
              </a:spcBef>
              <a:spcAft>
                <a:spcPts val="0"/>
              </a:spcAft>
              <a:buClr>
                <a:schemeClr val="lt2"/>
              </a:buClr>
              <a:buSzPts val="2800"/>
              <a:buFont typeface="Courier New"/>
              <a:buNone/>
            </a:pPr>
            <a:r>
              <a:rPr b="1" lang="cs" sz="1800">
                <a:solidFill>
                  <a:srgbClr val="000000"/>
                </a:solidFill>
                <a:latin typeface="Courier New"/>
                <a:ea typeface="Courier New"/>
                <a:cs typeface="Courier New"/>
                <a:sym typeface="Courier New"/>
              </a:rPr>
              <a:t>	}</a:t>
            </a:r>
            <a:endParaRPr sz="1800"/>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342900" lvl="0" marL="342900" rtl="0" algn="l">
              <a:spcBef>
                <a:spcPts val="0"/>
              </a:spcBef>
              <a:spcAft>
                <a:spcPts val="0"/>
              </a:spcAft>
              <a:buClr>
                <a:schemeClr val="lt2"/>
              </a:buClr>
              <a:buSzPts val="2400"/>
              <a:buFont typeface="Calibri"/>
              <a:buNone/>
            </a:pPr>
            <a:r>
              <a:t/>
            </a:r>
            <a:endParaRPr b="1" sz="1800">
              <a:solidFill>
                <a:schemeClr val="lt2"/>
              </a:solidFill>
              <a:latin typeface="Courier New"/>
              <a:ea typeface="Courier New"/>
              <a:cs typeface="Courier New"/>
              <a:sym typeface="Courier New"/>
            </a:endParaRPr>
          </a:p>
          <a:p>
            <a:pPr indent="-279400" lvl="0" marL="342900" rtl="0" algn="l">
              <a:spcBef>
                <a:spcPts val="800"/>
              </a:spcBef>
              <a:spcAft>
                <a:spcPts val="0"/>
              </a:spcAft>
              <a:buClr>
                <a:schemeClr val="lt2"/>
              </a:buClr>
              <a:buSzPts val="1800"/>
              <a:buFont typeface="Arial"/>
              <a:buChar char="•"/>
            </a:pPr>
            <a:r>
              <a:rPr b="1" i="1" lang="cs" sz="1800">
                <a:solidFill>
                  <a:srgbClr val="FF0000"/>
                </a:solidFill>
                <a:latin typeface="Times"/>
                <a:ea typeface="Times"/>
                <a:cs typeface="Times"/>
                <a:sym typeface="Times"/>
              </a:rPr>
              <a:t>visibility</a:t>
            </a:r>
            <a:r>
              <a:rPr b="1" i="1" lang="cs" sz="1800">
                <a:solidFill>
                  <a:srgbClr val="010000"/>
                </a:solidFill>
                <a:latin typeface="Times"/>
                <a:ea typeface="Times"/>
                <a:cs typeface="Times"/>
                <a:sym typeface="Times"/>
              </a:rPr>
              <a:t>: </a:t>
            </a:r>
            <a:r>
              <a:rPr lang="cs" sz="1800">
                <a:solidFill>
                  <a:srgbClr val="010000"/>
                </a:solidFill>
                <a:latin typeface="Times"/>
                <a:ea typeface="Times"/>
                <a:cs typeface="Times"/>
                <a:sym typeface="Times"/>
              </a:rPr>
              <a:t>usually</a:t>
            </a:r>
            <a:r>
              <a:rPr b="1" lang="cs" sz="1800">
                <a:solidFill>
                  <a:srgbClr val="010000"/>
                </a:solidFill>
                <a:latin typeface="Times"/>
                <a:ea typeface="Times"/>
                <a:cs typeface="Times"/>
                <a:sym typeface="Times"/>
              </a:rPr>
              <a:t>  </a:t>
            </a:r>
            <a:r>
              <a:rPr b="1" lang="cs" sz="1800">
                <a:solidFill>
                  <a:srgbClr val="010000"/>
                </a:solidFill>
                <a:latin typeface="Courier New"/>
                <a:ea typeface="Courier New"/>
                <a:cs typeface="Courier New"/>
                <a:sym typeface="Courier New"/>
              </a:rPr>
              <a:t>private</a:t>
            </a:r>
            <a:r>
              <a:rPr b="1" i="1" lang="cs" sz="1800">
                <a:solidFill>
                  <a:srgbClr val="010000"/>
                </a:solidFill>
                <a:latin typeface="Times"/>
                <a:ea typeface="Times"/>
                <a:cs typeface="Times"/>
                <a:sym typeface="Times"/>
              </a:rPr>
              <a:t>  </a:t>
            </a:r>
            <a:r>
              <a:rPr lang="cs" sz="1800">
                <a:solidFill>
                  <a:srgbClr val="010000"/>
                </a:solidFill>
                <a:latin typeface="Times"/>
                <a:ea typeface="Times"/>
                <a:cs typeface="Times"/>
                <a:sym typeface="Times"/>
              </a:rPr>
              <a:t>or</a:t>
            </a:r>
            <a:r>
              <a:rPr b="1" i="1" lang="cs" sz="1800">
                <a:solidFill>
                  <a:srgbClr val="010000"/>
                </a:solidFill>
                <a:latin typeface="Times"/>
                <a:ea typeface="Times"/>
                <a:cs typeface="Times"/>
                <a:sym typeface="Times"/>
              </a:rPr>
              <a:t>  </a:t>
            </a:r>
            <a:r>
              <a:rPr b="1" lang="cs" sz="1800">
                <a:solidFill>
                  <a:srgbClr val="010000"/>
                </a:solidFill>
                <a:latin typeface="Courier New"/>
                <a:ea typeface="Courier New"/>
                <a:cs typeface="Courier New"/>
                <a:sym typeface="Courier New"/>
              </a:rPr>
              <a:t>public</a:t>
            </a:r>
            <a:endParaRPr sz="1800"/>
          </a:p>
          <a:p>
            <a:pPr indent="-279400" lvl="0" marL="342900" rtl="0" algn="l">
              <a:spcBef>
                <a:spcPts val="800"/>
              </a:spcBef>
              <a:spcAft>
                <a:spcPts val="0"/>
              </a:spcAft>
              <a:buClr>
                <a:schemeClr val="lt2"/>
              </a:buClr>
              <a:buSzPts val="1800"/>
              <a:buFont typeface="Arial"/>
              <a:buChar char="•"/>
            </a:pPr>
            <a:r>
              <a:rPr b="1" i="1" lang="cs" sz="1800">
                <a:solidFill>
                  <a:srgbClr val="0000FF"/>
                </a:solidFill>
                <a:latin typeface="Times"/>
                <a:ea typeface="Times"/>
                <a:cs typeface="Times"/>
                <a:sym typeface="Times"/>
              </a:rPr>
              <a:t>type</a:t>
            </a:r>
            <a:r>
              <a:rPr b="1" i="1" lang="cs" sz="1800">
                <a:solidFill>
                  <a:srgbClr val="010000"/>
                </a:solidFill>
                <a:latin typeface="Times"/>
                <a:ea typeface="Times"/>
                <a:cs typeface="Times"/>
                <a:sym typeface="Times"/>
              </a:rPr>
              <a:t>: </a:t>
            </a:r>
            <a:r>
              <a:rPr lang="cs" sz="1800">
                <a:solidFill>
                  <a:srgbClr val="010000"/>
                </a:solidFill>
                <a:latin typeface="Times"/>
                <a:ea typeface="Times"/>
                <a:cs typeface="Times"/>
                <a:sym typeface="Times"/>
              </a:rPr>
              <a:t>type returned by method</a:t>
            </a:r>
            <a:r>
              <a:rPr b="1" lang="cs" sz="1800">
                <a:solidFill>
                  <a:srgbClr val="010000"/>
                </a:solidFill>
                <a:latin typeface="Times"/>
                <a:ea typeface="Times"/>
                <a:cs typeface="Times"/>
                <a:sym typeface="Times"/>
              </a:rPr>
              <a:t> </a:t>
            </a:r>
            <a:r>
              <a:rPr lang="cs" sz="1800">
                <a:solidFill>
                  <a:srgbClr val="010000"/>
                </a:solidFill>
                <a:latin typeface="Times"/>
                <a:ea typeface="Times"/>
                <a:cs typeface="Times"/>
                <a:sym typeface="Times"/>
              </a:rPr>
              <a:t>(e.g., </a:t>
            </a:r>
            <a:r>
              <a:rPr b="1" lang="cs" sz="1800">
                <a:solidFill>
                  <a:srgbClr val="010000"/>
                </a:solidFill>
                <a:latin typeface="Courier New"/>
                <a:ea typeface="Courier New"/>
                <a:cs typeface="Courier New"/>
                <a:sym typeface="Courier New"/>
              </a:rPr>
              <a:t>int</a:t>
            </a:r>
            <a:r>
              <a:rPr b="1" i="1" lang="cs" sz="1800">
                <a:solidFill>
                  <a:srgbClr val="010000"/>
                </a:solidFill>
                <a:latin typeface="Times"/>
                <a:ea typeface="Times"/>
                <a:cs typeface="Times"/>
                <a:sym typeface="Times"/>
              </a:rPr>
              <a:t> , </a:t>
            </a:r>
            <a:r>
              <a:rPr b="1" lang="cs" sz="1800">
                <a:solidFill>
                  <a:srgbClr val="010000"/>
                </a:solidFill>
                <a:latin typeface="Courier New"/>
                <a:ea typeface="Courier New"/>
                <a:cs typeface="Courier New"/>
                <a:sym typeface="Courier New"/>
              </a:rPr>
              <a:t>double</a:t>
            </a:r>
            <a:r>
              <a:rPr b="1" i="1" lang="cs" sz="1800">
                <a:solidFill>
                  <a:srgbClr val="010000"/>
                </a:solidFill>
                <a:latin typeface="Times"/>
                <a:ea typeface="Times"/>
                <a:cs typeface="Times"/>
                <a:sym typeface="Times"/>
              </a:rPr>
              <a:t>, </a:t>
            </a:r>
            <a:r>
              <a:rPr i="1" lang="cs" sz="1800">
                <a:solidFill>
                  <a:srgbClr val="010000"/>
                </a:solidFill>
                <a:latin typeface="Times"/>
                <a:ea typeface="Times"/>
                <a:cs typeface="Times"/>
                <a:sym typeface="Times"/>
              </a:rPr>
              <a:t>etc.</a:t>
            </a:r>
            <a:r>
              <a:rPr lang="cs" sz="1800">
                <a:solidFill>
                  <a:srgbClr val="010000"/>
                </a:solidFill>
                <a:latin typeface="Times"/>
                <a:ea typeface="Times"/>
                <a:cs typeface="Times"/>
                <a:sym typeface="Times"/>
              </a:rPr>
              <a:t>)</a:t>
            </a:r>
            <a:endParaRPr sz="1800"/>
          </a:p>
          <a:p>
            <a:pPr indent="-247650" lvl="1" marL="742950" rtl="0" algn="l">
              <a:spcBef>
                <a:spcPts val="800"/>
              </a:spcBef>
              <a:spcAft>
                <a:spcPts val="0"/>
              </a:spcAft>
              <a:buClr>
                <a:schemeClr val="lt2"/>
              </a:buClr>
              <a:buSzPts val="1800"/>
              <a:buFont typeface="Arial"/>
              <a:buChar char="•"/>
            </a:pPr>
            <a:r>
              <a:rPr lang="cs" sz="1800">
                <a:solidFill>
                  <a:srgbClr val="010000"/>
                </a:solidFill>
                <a:latin typeface="Times"/>
                <a:ea typeface="Times"/>
                <a:cs typeface="Times"/>
                <a:sym typeface="Times"/>
              </a:rPr>
              <a:t>Can be </a:t>
            </a:r>
            <a:r>
              <a:rPr b="1" lang="cs" sz="1800">
                <a:solidFill>
                  <a:srgbClr val="010000"/>
                </a:solidFill>
                <a:latin typeface="Courier New"/>
                <a:ea typeface="Courier New"/>
                <a:cs typeface="Courier New"/>
                <a:sym typeface="Courier New"/>
              </a:rPr>
              <a:t>void</a:t>
            </a:r>
            <a:r>
              <a:rPr lang="cs" sz="1800">
                <a:solidFill>
                  <a:srgbClr val="010000"/>
                </a:solidFill>
                <a:latin typeface="Times"/>
                <a:ea typeface="Times"/>
                <a:cs typeface="Times"/>
                <a:sym typeface="Times"/>
              </a:rPr>
              <a:t> to indicate that nothing is returned</a:t>
            </a:r>
            <a:endParaRPr sz="1800">
              <a:solidFill>
                <a:schemeClr val="lt2"/>
              </a:solidFill>
              <a:latin typeface="Courier New"/>
              <a:ea typeface="Courier New"/>
              <a:cs typeface="Courier New"/>
              <a:sym typeface="Courier New"/>
            </a:endParaRPr>
          </a:p>
          <a:p>
            <a:pPr indent="-279400" lvl="0" marL="342900" rtl="0" algn="l">
              <a:spcBef>
                <a:spcPts val="800"/>
              </a:spcBef>
              <a:spcAft>
                <a:spcPts val="0"/>
              </a:spcAft>
              <a:buClr>
                <a:schemeClr val="lt2"/>
              </a:buClr>
              <a:buSzPts val="1800"/>
              <a:buFont typeface="Arial"/>
              <a:buChar char="•"/>
            </a:pPr>
            <a:r>
              <a:rPr b="1" i="1" lang="cs" sz="1800">
                <a:solidFill>
                  <a:srgbClr val="008000"/>
                </a:solidFill>
                <a:latin typeface="Times"/>
                <a:ea typeface="Times"/>
                <a:cs typeface="Times"/>
                <a:sym typeface="Times"/>
              </a:rPr>
              <a:t>parameters</a:t>
            </a:r>
            <a:r>
              <a:rPr b="1" i="1" lang="cs" sz="1800">
                <a:solidFill>
                  <a:srgbClr val="010000"/>
                </a:solidFill>
                <a:latin typeface="Times"/>
                <a:ea typeface="Times"/>
                <a:cs typeface="Times"/>
                <a:sym typeface="Times"/>
              </a:rPr>
              <a:t>: </a:t>
            </a:r>
            <a:r>
              <a:rPr lang="cs" sz="1800">
                <a:solidFill>
                  <a:srgbClr val="010000"/>
                </a:solidFill>
                <a:latin typeface="Times"/>
                <a:ea typeface="Times"/>
                <a:cs typeface="Times"/>
                <a:sym typeface="Times"/>
              </a:rPr>
              <a:t>information passed into method</a:t>
            </a:r>
            <a:endParaRPr b="1" sz="1800">
              <a:solidFill>
                <a:srgbClr val="010000"/>
              </a:solidFill>
              <a:latin typeface="Times"/>
              <a:ea typeface="Times"/>
              <a:cs typeface="Times"/>
              <a:sym typeface="Times"/>
            </a:endParaRPr>
          </a:p>
          <a:p>
            <a:pPr indent="-190500" lvl="0" marL="342900" rtl="0" algn="l">
              <a:spcBef>
                <a:spcPts val="0"/>
              </a:spcBef>
              <a:spcAft>
                <a:spcPts val="0"/>
              </a:spcAft>
              <a:buClr>
                <a:schemeClr val="lt2"/>
              </a:buClr>
              <a:buSzPts val="2400"/>
              <a:buFont typeface="Arial"/>
              <a:buNone/>
            </a:pPr>
            <a:r>
              <a:t/>
            </a:r>
            <a:endParaRPr b="1" sz="1800">
              <a:solidFill>
                <a:schemeClr val="lt2"/>
              </a:solidFill>
              <a:latin typeface="Courier New"/>
              <a:ea typeface="Courier New"/>
              <a:cs typeface="Courier New"/>
              <a:sym typeface="Courier New"/>
            </a:endParaRPr>
          </a:p>
        </p:txBody>
      </p:sp>
      <p:sp>
        <p:nvSpPr>
          <p:cNvPr id="671" name="Google Shape;671;p95"/>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Defining a Method</a:t>
            </a:r>
            <a:endParaRPr b="1" sz="4800">
              <a:solidFill>
                <a:srgbClr val="FFD700"/>
              </a:solidFill>
              <a:latin typeface="Indie Flower"/>
              <a:ea typeface="Indie Flower"/>
              <a:cs typeface="Indie Flower"/>
              <a:sym typeface="Indie Flowe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75" name="Shape 675"/>
        <p:cNvGrpSpPr/>
        <p:nvPr/>
      </p:nvGrpSpPr>
      <p:grpSpPr>
        <a:xfrm>
          <a:off x="0" y="0"/>
          <a:ext cx="0" cy="0"/>
          <a:chOff x="0" y="0"/>
          <a:chExt cx="0" cy="0"/>
        </a:xfrm>
      </p:grpSpPr>
      <p:pic>
        <p:nvPicPr>
          <p:cNvPr id="676" name="Google Shape;676;p96"/>
          <p:cNvPicPr preferRelativeResize="0"/>
          <p:nvPr/>
        </p:nvPicPr>
        <p:blipFill>
          <a:blip r:embed="rId3">
            <a:alphaModFix/>
          </a:blip>
          <a:stretch>
            <a:fillRect/>
          </a:stretch>
        </p:blipFill>
        <p:spPr>
          <a:xfrm>
            <a:off x="2286009" y="0"/>
            <a:ext cx="6857990" cy="5143500"/>
          </a:xfrm>
          <a:prstGeom prst="rect">
            <a:avLst/>
          </a:prstGeom>
          <a:noFill/>
          <a:ln>
            <a:noFill/>
          </a:ln>
        </p:spPr>
      </p:pic>
      <p:sp>
        <p:nvSpPr>
          <p:cNvPr id="677" name="Google Shape;677;p96"/>
          <p:cNvSpPr txBox="1"/>
          <p:nvPr/>
        </p:nvSpPr>
        <p:spPr>
          <a:xfrm>
            <a:off x="846100" y="911250"/>
            <a:ext cx="66933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4800">
                <a:solidFill>
                  <a:srgbClr val="00FF00"/>
                </a:solidFill>
                <a:latin typeface="Indie Flower"/>
                <a:ea typeface="Indie Flower"/>
                <a:cs typeface="Indie Flower"/>
                <a:sym typeface="Indie Flower"/>
              </a:rPr>
              <a:t>Powerful, </a:t>
            </a:r>
            <a:endParaRPr b="1" sz="4800">
              <a:solidFill>
                <a:srgbClr val="00FF00"/>
              </a:solidFill>
              <a:latin typeface="Indie Flower"/>
              <a:ea typeface="Indie Flower"/>
              <a:cs typeface="Indie Flower"/>
              <a:sym typeface="Indie Flower"/>
            </a:endParaRPr>
          </a:p>
          <a:p>
            <a:pPr indent="0" lvl="0" marL="0" rtl="0" algn="l">
              <a:spcBef>
                <a:spcPts val="0"/>
              </a:spcBef>
              <a:spcAft>
                <a:spcPts val="0"/>
              </a:spcAft>
              <a:buNone/>
            </a:pPr>
            <a:r>
              <a:rPr b="1" lang="cs" sz="4800">
                <a:solidFill>
                  <a:srgbClr val="00FF00"/>
                </a:solidFill>
                <a:latin typeface="Indie Flower"/>
                <a:ea typeface="Indie Flower"/>
                <a:cs typeface="Indie Flower"/>
                <a:sym typeface="Indie Flower"/>
              </a:rPr>
              <a:t>you now are.  </a:t>
            </a:r>
            <a:endParaRPr b="1" sz="4800">
              <a:solidFill>
                <a:srgbClr val="00FF00"/>
              </a:solidFill>
              <a:latin typeface="Indie Flower"/>
              <a:ea typeface="Indie Flower"/>
              <a:cs typeface="Indie Flower"/>
              <a:sym typeface="Indie Flower"/>
            </a:endParaRPr>
          </a:p>
          <a:p>
            <a:pPr indent="0" lvl="0" marL="0" rtl="0" algn="l">
              <a:spcBef>
                <a:spcPts val="0"/>
              </a:spcBef>
              <a:spcAft>
                <a:spcPts val="0"/>
              </a:spcAft>
              <a:buNone/>
            </a:pPr>
            <a:r>
              <a:t/>
            </a:r>
            <a:endParaRPr b="1" sz="4800">
              <a:solidFill>
                <a:srgbClr val="00FF00"/>
              </a:solidFill>
              <a:latin typeface="Indie Flower"/>
              <a:ea typeface="Indie Flower"/>
              <a:cs typeface="Indie Flower"/>
              <a:sym typeface="Indie Flower"/>
            </a:endParaRPr>
          </a:p>
          <a:p>
            <a:pPr indent="0" lvl="0" marL="0" rtl="0" algn="l">
              <a:spcBef>
                <a:spcPts val="0"/>
              </a:spcBef>
              <a:spcAft>
                <a:spcPts val="0"/>
              </a:spcAft>
              <a:buNone/>
            </a:pPr>
            <a:r>
              <a:rPr b="1" lang="cs" sz="4800">
                <a:solidFill>
                  <a:srgbClr val="00FF00"/>
                </a:solidFill>
                <a:latin typeface="Indie Flower"/>
                <a:ea typeface="Indie Flower"/>
                <a:cs typeface="Indie Flower"/>
                <a:sym typeface="Indie Flower"/>
              </a:rPr>
              <a:t>Yes, hmmm.</a:t>
            </a:r>
            <a:endParaRPr b="1" sz="4800">
              <a:solidFill>
                <a:srgbClr val="00FF00"/>
              </a:solidFill>
              <a:latin typeface="Indie Flower"/>
              <a:ea typeface="Indie Flower"/>
              <a:cs typeface="Indie Flower"/>
              <a:sym typeface="Indie Flow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43"/>
          <p:cNvPicPr preferRelativeResize="0"/>
          <p:nvPr/>
        </p:nvPicPr>
        <p:blipFill>
          <a:blip r:embed="rId3">
            <a:alphaModFix/>
          </a:blip>
          <a:stretch>
            <a:fillRect/>
          </a:stretch>
        </p:blipFill>
        <p:spPr>
          <a:xfrm>
            <a:off x="1799025" y="2373450"/>
            <a:ext cx="2505075" cy="1362075"/>
          </a:xfrm>
          <a:prstGeom prst="rect">
            <a:avLst/>
          </a:prstGeom>
          <a:noFill/>
          <a:ln>
            <a:noFill/>
          </a:ln>
        </p:spPr>
      </p:pic>
      <p:sp>
        <p:nvSpPr>
          <p:cNvPr id="212" name="Google Shape;212;p43"/>
          <p:cNvSpPr txBox="1"/>
          <p:nvPr/>
        </p:nvSpPr>
        <p:spPr>
          <a:xfrm>
            <a:off x="5411875" y="2386750"/>
            <a:ext cx="972300" cy="399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t>42</a:t>
            </a:r>
            <a:endParaRPr/>
          </a:p>
        </p:txBody>
      </p:sp>
      <p:sp>
        <p:nvSpPr>
          <p:cNvPr id="213" name="Google Shape;213;p43"/>
          <p:cNvSpPr txBox="1"/>
          <p:nvPr/>
        </p:nvSpPr>
        <p:spPr>
          <a:xfrm>
            <a:off x="6523900" y="2457525"/>
            <a:ext cx="54762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1800">
                <a:latin typeface="Consolas"/>
                <a:ea typeface="Consolas"/>
                <a:cs typeface="Consolas"/>
                <a:sym typeface="Consolas"/>
              </a:rPr>
              <a:t>life</a:t>
            </a:r>
            <a:endParaRPr sz="1800">
              <a:latin typeface="Consolas"/>
              <a:ea typeface="Consolas"/>
              <a:cs typeface="Consolas"/>
              <a:sym typeface="Consolas"/>
            </a:endParaRPr>
          </a:p>
        </p:txBody>
      </p:sp>
      <p:cxnSp>
        <p:nvCxnSpPr>
          <p:cNvPr id="214" name="Google Shape;214;p43"/>
          <p:cNvCxnSpPr/>
          <p:nvPr/>
        </p:nvCxnSpPr>
        <p:spPr>
          <a:xfrm flipH="1" rot="10800000">
            <a:off x="1152225" y="2586725"/>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215" name="Google Shape;215;p43"/>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97"/>
          <p:cNvSpPr txBox="1"/>
          <p:nvPr/>
        </p:nvSpPr>
        <p:spPr>
          <a:xfrm>
            <a:off x="320675" y="-272653"/>
            <a:ext cx="8524800" cy="511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b="1">
              <a:solidFill>
                <a:srgbClr val="FF0080"/>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b="1">
              <a:solidFill>
                <a:srgbClr val="B70051"/>
              </a:solidFill>
              <a:latin typeface="Courier New"/>
              <a:ea typeface="Courier New"/>
              <a:cs typeface="Courier New"/>
              <a:sym typeface="Courier New"/>
            </a:endParaRPr>
          </a:p>
          <a:p>
            <a:pPr indent="-342900" lvl="0" marL="342900" marR="0" rtl="0" algn="l">
              <a:spcBef>
                <a:spcPts val="0"/>
              </a:spcBef>
              <a:spcAft>
                <a:spcPts val="0"/>
              </a:spcAft>
              <a:buNone/>
            </a:pPr>
            <a:r>
              <a:t/>
            </a:r>
            <a:endParaRPr b="1">
              <a:solidFill>
                <a:srgbClr val="B70051"/>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readPositive(String prompt)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 = readDouble(prompt);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while</a:t>
            </a:r>
            <a:r>
              <a:rPr lang="cs">
                <a:solidFill>
                  <a:srgbClr val="000000"/>
                </a:solidFill>
                <a:latin typeface="Courier New"/>
                <a:ea typeface="Courier New"/>
                <a:cs typeface="Courier New"/>
                <a:sym typeface="Courier New"/>
              </a:rPr>
              <a:t>(value &lt; 0)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t>
            </a:r>
            <a:r>
              <a:rPr lang="cs">
                <a:solidFill>
                  <a:srgbClr val="0000FF"/>
                </a:solidFill>
                <a:latin typeface="Courier New"/>
                <a:ea typeface="Courier New"/>
                <a:cs typeface="Courier New"/>
                <a:sym typeface="Courier New"/>
              </a:rPr>
              <a:t>“Invalid”</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      value = readDouble(prompt);</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B70051"/>
              </a:solidFill>
              <a:latin typeface="Courier New"/>
              <a:ea typeface="Courier New"/>
              <a:cs typeface="Courier New"/>
              <a:sym typeface="Courier New"/>
            </a:endParaRPr>
          </a:p>
          <a:p>
            <a:pPr indent="-342900" lvl="0" marL="342900" marR="0" rtl="0" algn="l">
              <a:spcBef>
                <a:spcPts val="0"/>
              </a:spcBef>
              <a:spcAft>
                <a:spcPts val="0"/>
              </a:spcAft>
              <a:buNone/>
            </a:pPr>
            <a:r>
              <a:t/>
            </a:r>
            <a:endParaRPr b="1">
              <a:solidFill>
                <a:srgbClr val="B70051"/>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getArea(</a:t>
            </a:r>
            <a:r>
              <a:rPr b="1" lang="cs">
                <a:solidFill>
                  <a:srgbClr val="B70051"/>
                </a:solidFill>
                <a:latin typeface="Courier New"/>
                <a:ea typeface="Courier New"/>
                <a:cs typeface="Courier New"/>
                <a:sym typeface="Courier New"/>
              </a:rPr>
              <a:t>double </a:t>
            </a:r>
            <a:r>
              <a:rPr lang="cs">
                <a:solidFill>
                  <a:srgbClr val="000000"/>
                </a:solidFill>
                <a:latin typeface="Courier New"/>
                <a:ea typeface="Courier New"/>
                <a:cs typeface="Courier New"/>
                <a:sym typeface="Courier New"/>
              </a:rPr>
              <a:t>radius) {</a:t>
            </a:r>
            <a:endParaRPr/>
          </a:p>
          <a:p>
            <a:pPr indent="-342900" lvl="0" marL="342900" marR="0" rtl="0" algn="l">
              <a:spcBef>
                <a:spcPts val="0"/>
              </a:spcBef>
              <a:spcAft>
                <a:spcPts val="0"/>
              </a:spcAft>
              <a:buNone/>
            </a:pPr>
            <a:r>
              <a:rPr b="1"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 </a:t>
            </a:r>
            <a:r>
              <a:rPr lang="cs">
                <a:solidFill>
                  <a:srgbClr val="000000"/>
                </a:solidFill>
                <a:latin typeface="Courier New"/>
                <a:ea typeface="Courier New"/>
                <a:cs typeface="Courier New"/>
                <a:sym typeface="Courier New"/>
              </a:rPr>
              <a:t>PI * radius * radius;</a:t>
            </a:r>
            <a:endParaRPr/>
          </a:p>
          <a:p>
            <a:pPr indent="-342900" lvl="0" marL="342900" marR="0" rtl="0" algn="l">
              <a:spcBef>
                <a:spcPts val="0"/>
              </a:spcBef>
              <a:spcAft>
                <a:spcPts val="0"/>
              </a:spcAft>
              <a:buNone/>
            </a:pPr>
            <a:r>
              <a:rPr lang="cs">
                <a:solidFill>
                  <a:schemeClr val="dk1"/>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98"/>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98"/>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
        <p:nvSpPr>
          <p:cNvPr id="689" name="Google Shape;689;p98"/>
          <p:cNvSpPr/>
          <p:nvPr/>
        </p:nvSpPr>
        <p:spPr>
          <a:xfrm>
            <a:off x="232475" y="172650"/>
            <a:ext cx="32892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99"/>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99"/>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
        <p:nvSpPr>
          <p:cNvPr id="696" name="Google Shape;696;p99"/>
          <p:cNvSpPr/>
          <p:nvPr/>
        </p:nvSpPr>
        <p:spPr>
          <a:xfrm>
            <a:off x="288925" y="394703"/>
            <a:ext cx="71136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00"/>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100"/>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
        <p:nvSpPr>
          <p:cNvPr id="703" name="Google Shape;703;p100"/>
          <p:cNvSpPr/>
          <p:nvPr/>
        </p:nvSpPr>
        <p:spPr>
          <a:xfrm>
            <a:off x="3238500" y="373525"/>
            <a:ext cx="17850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01"/>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101"/>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710" name="Google Shape;710;p101"/>
          <p:cNvSpPr/>
          <p:nvPr/>
        </p:nvSpPr>
        <p:spPr>
          <a:xfrm>
            <a:off x="2452688" y="444103"/>
            <a:ext cx="4949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p101"/>
          <p:cNvSpPr/>
          <p:nvPr/>
        </p:nvSpPr>
        <p:spPr>
          <a:xfrm>
            <a:off x="469900" y="352425"/>
            <a:ext cx="8212200" cy="27099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readPositive(String prompt)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 = readDouble(prompt);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while</a:t>
            </a:r>
            <a:r>
              <a:rPr lang="cs">
                <a:latin typeface="Courier New"/>
                <a:ea typeface="Courier New"/>
                <a:cs typeface="Courier New"/>
                <a:sym typeface="Courier New"/>
              </a:rPr>
              <a:t>(</a:t>
            </a:r>
            <a:r>
              <a:rPr lang="cs">
                <a:solidFill>
                  <a:srgbClr val="000000"/>
                </a:solidFill>
                <a:latin typeface="Courier New"/>
                <a:ea typeface="Courier New"/>
                <a:cs typeface="Courier New"/>
                <a:sym typeface="Courier New"/>
              </a:rPr>
              <a:t>value &lt; 0) {</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println(</a:t>
            </a:r>
            <a:r>
              <a:rPr lang="cs">
                <a:solidFill>
                  <a:srgbClr val="0000FF"/>
                </a:solidFill>
                <a:latin typeface="Courier New"/>
                <a:ea typeface="Courier New"/>
                <a:cs typeface="Courier New"/>
                <a:sym typeface="Courier New"/>
              </a:rPr>
              <a:t>“Invalid”</a:t>
            </a:r>
            <a:r>
              <a:rPr lang="cs">
                <a:solidFill>
                  <a:srgbClr val="000000"/>
                </a:solidFill>
                <a:latin typeface="Courier New"/>
                <a:ea typeface="Courier New"/>
                <a:cs typeface="Courier New"/>
                <a:sym typeface="Courier New"/>
              </a:rPr>
              <a: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value = readDouble(prompt);</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102"/>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102"/>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718" name="Google Shape;718;p102"/>
          <p:cNvSpPr/>
          <p:nvPr/>
        </p:nvSpPr>
        <p:spPr>
          <a:xfrm>
            <a:off x="2452688" y="444103"/>
            <a:ext cx="4949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p102"/>
          <p:cNvSpPr/>
          <p:nvPr/>
        </p:nvSpPr>
        <p:spPr>
          <a:xfrm>
            <a:off x="469900" y="352425"/>
            <a:ext cx="8212200" cy="27099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readPositive(String prompt)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 = readDouble(prompt);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while</a:t>
            </a:r>
            <a:r>
              <a:rPr lang="cs">
                <a:latin typeface="Courier New"/>
                <a:ea typeface="Courier New"/>
                <a:cs typeface="Courier New"/>
                <a:sym typeface="Courier New"/>
              </a:rPr>
              <a:t>(</a:t>
            </a:r>
            <a:r>
              <a:rPr lang="cs">
                <a:solidFill>
                  <a:srgbClr val="000000"/>
                </a:solidFill>
                <a:latin typeface="Courier New"/>
                <a:ea typeface="Courier New"/>
                <a:cs typeface="Courier New"/>
                <a:sym typeface="Courier New"/>
              </a:rPr>
              <a:t>value &lt; 0) {</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println(</a:t>
            </a:r>
            <a:r>
              <a:rPr lang="cs">
                <a:solidFill>
                  <a:srgbClr val="0000FF"/>
                </a:solidFill>
                <a:latin typeface="Courier New"/>
                <a:ea typeface="Courier New"/>
                <a:cs typeface="Courier New"/>
                <a:sym typeface="Courier New"/>
              </a:rPr>
              <a:t>“Invalid”</a:t>
            </a:r>
            <a:r>
              <a:rPr lang="cs">
                <a:solidFill>
                  <a:srgbClr val="000000"/>
                </a:solidFill>
                <a:latin typeface="Courier New"/>
                <a:ea typeface="Courier New"/>
                <a:cs typeface="Courier New"/>
                <a:sym typeface="Courier New"/>
              </a:rPr>
              <a: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value = readDouble(prompt);</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720" name="Google Shape;720;p102"/>
          <p:cNvSpPr/>
          <p:nvPr/>
        </p:nvSpPr>
        <p:spPr>
          <a:xfrm>
            <a:off x="512763" y="373856"/>
            <a:ext cx="68898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 name="Google Shape;721;p102"/>
          <p:cNvSpPr txBox="1"/>
          <p:nvPr/>
        </p:nvSpPr>
        <p:spPr>
          <a:xfrm>
            <a:off x="649288" y="2575322"/>
            <a:ext cx="12921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prompt</a:t>
            </a:r>
            <a:endParaRPr/>
          </a:p>
        </p:txBody>
      </p:sp>
      <p:sp>
        <p:nvSpPr>
          <p:cNvPr id="722" name="Google Shape;722;p102"/>
          <p:cNvSpPr/>
          <p:nvPr/>
        </p:nvSpPr>
        <p:spPr>
          <a:xfrm>
            <a:off x="2092325" y="2586038"/>
            <a:ext cx="3262200" cy="3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chemeClr val="dk1"/>
                </a:solidFill>
                <a:latin typeface="Courier"/>
                <a:ea typeface="Courier"/>
                <a:cs typeface="Courier"/>
                <a:sym typeface="Courier"/>
              </a:rPr>
              <a:t>“Enter radius: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103"/>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103"/>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729" name="Google Shape;729;p103"/>
          <p:cNvSpPr/>
          <p:nvPr/>
        </p:nvSpPr>
        <p:spPr>
          <a:xfrm>
            <a:off x="2452688" y="444103"/>
            <a:ext cx="4949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0" name="Google Shape;730;p103"/>
          <p:cNvSpPr/>
          <p:nvPr/>
        </p:nvSpPr>
        <p:spPr>
          <a:xfrm>
            <a:off x="469900" y="352425"/>
            <a:ext cx="8212200" cy="27099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readPositive(String prompt)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 = readDouble(prompt);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while</a:t>
            </a:r>
            <a:r>
              <a:rPr lang="cs">
                <a:latin typeface="Courier New"/>
                <a:ea typeface="Courier New"/>
                <a:cs typeface="Courier New"/>
                <a:sym typeface="Courier New"/>
              </a:rPr>
              <a:t>(</a:t>
            </a:r>
            <a:r>
              <a:rPr lang="cs">
                <a:solidFill>
                  <a:srgbClr val="000000"/>
                </a:solidFill>
                <a:latin typeface="Courier New"/>
                <a:ea typeface="Courier New"/>
                <a:cs typeface="Courier New"/>
                <a:sym typeface="Courier New"/>
              </a:rPr>
              <a:t>value &lt; 0) {</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println(</a:t>
            </a:r>
            <a:r>
              <a:rPr lang="cs">
                <a:solidFill>
                  <a:srgbClr val="0000FF"/>
                </a:solidFill>
                <a:latin typeface="Courier New"/>
                <a:ea typeface="Courier New"/>
                <a:cs typeface="Courier New"/>
                <a:sym typeface="Courier New"/>
              </a:rPr>
              <a:t>“Invalid”</a:t>
            </a:r>
            <a:r>
              <a:rPr lang="cs">
                <a:solidFill>
                  <a:srgbClr val="000000"/>
                </a:solidFill>
                <a:latin typeface="Courier New"/>
                <a:ea typeface="Courier New"/>
                <a:cs typeface="Courier New"/>
                <a:sym typeface="Courier New"/>
              </a:rPr>
              <a: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value = readDouble(prompt);</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731" name="Google Shape;731;p103"/>
          <p:cNvSpPr/>
          <p:nvPr/>
        </p:nvSpPr>
        <p:spPr>
          <a:xfrm>
            <a:off x="819150" y="590550"/>
            <a:ext cx="65073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 name="Google Shape;732;p103"/>
          <p:cNvSpPr txBox="1"/>
          <p:nvPr/>
        </p:nvSpPr>
        <p:spPr>
          <a:xfrm>
            <a:off x="649288" y="2575322"/>
            <a:ext cx="12921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prompt</a:t>
            </a:r>
            <a:endParaRPr/>
          </a:p>
        </p:txBody>
      </p:sp>
      <p:sp>
        <p:nvSpPr>
          <p:cNvPr id="733" name="Google Shape;733;p103"/>
          <p:cNvSpPr/>
          <p:nvPr/>
        </p:nvSpPr>
        <p:spPr>
          <a:xfrm>
            <a:off x="2092325" y="2586038"/>
            <a:ext cx="3262200" cy="3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chemeClr val="dk1"/>
                </a:solidFill>
                <a:latin typeface="Courier"/>
                <a:ea typeface="Courier"/>
                <a:cs typeface="Courier"/>
                <a:sym typeface="Courier"/>
              </a:rPr>
              <a:t>“Enter radius: “</a:t>
            </a:r>
            <a:endParaRPr/>
          </a:p>
        </p:txBody>
      </p:sp>
      <p:sp>
        <p:nvSpPr>
          <p:cNvPr id="734" name="Google Shape;734;p103"/>
          <p:cNvSpPr txBox="1"/>
          <p:nvPr/>
        </p:nvSpPr>
        <p:spPr>
          <a:xfrm>
            <a:off x="5983288" y="2582466"/>
            <a:ext cx="1108200" cy="3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value</a:t>
            </a:r>
            <a:endParaRPr/>
          </a:p>
        </p:txBody>
      </p:sp>
      <p:sp>
        <p:nvSpPr>
          <p:cNvPr id="735" name="Google Shape;735;p103"/>
          <p:cNvSpPr/>
          <p:nvPr/>
        </p:nvSpPr>
        <p:spPr>
          <a:xfrm>
            <a:off x="7412038" y="2603897"/>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-3</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04"/>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104"/>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742" name="Google Shape;742;p104"/>
          <p:cNvSpPr/>
          <p:nvPr/>
        </p:nvSpPr>
        <p:spPr>
          <a:xfrm>
            <a:off x="2452688" y="444103"/>
            <a:ext cx="4949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 name="Google Shape;743;p104"/>
          <p:cNvSpPr/>
          <p:nvPr/>
        </p:nvSpPr>
        <p:spPr>
          <a:xfrm>
            <a:off x="469900" y="352425"/>
            <a:ext cx="8212200" cy="27099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readPositive(String prompt)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 = readDouble(prompt);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while</a:t>
            </a:r>
            <a:r>
              <a:rPr lang="cs">
                <a:latin typeface="Courier New"/>
                <a:ea typeface="Courier New"/>
                <a:cs typeface="Courier New"/>
                <a:sym typeface="Courier New"/>
              </a:rPr>
              <a:t>(</a:t>
            </a:r>
            <a:r>
              <a:rPr lang="cs">
                <a:solidFill>
                  <a:srgbClr val="000000"/>
                </a:solidFill>
                <a:latin typeface="Courier New"/>
                <a:ea typeface="Courier New"/>
                <a:cs typeface="Courier New"/>
                <a:sym typeface="Courier New"/>
              </a:rPr>
              <a:t>value &lt; 0) {</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println(</a:t>
            </a:r>
            <a:r>
              <a:rPr lang="cs">
                <a:solidFill>
                  <a:srgbClr val="0000FF"/>
                </a:solidFill>
                <a:latin typeface="Courier New"/>
                <a:ea typeface="Courier New"/>
                <a:cs typeface="Courier New"/>
                <a:sym typeface="Courier New"/>
              </a:rPr>
              <a:t>“Invalid”</a:t>
            </a:r>
            <a:r>
              <a:rPr lang="cs">
                <a:solidFill>
                  <a:srgbClr val="000000"/>
                </a:solidFill>
                <a:latin typeface="Courier New"/>
                <a:ea typeface="Courier New"/>
                <a:cs typeface="Courier New"/>
                <a:sym typeface="Courier New"/>
              </a:rPr>
              <a: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value = readDouble(prompt);</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744" name="Google Shape;744;p104"/>
          <p:cNvSpPr/>
          <p:nvPr/>
        </p:nvSpPr>
        <p:spPr>
          <a:xfrm>
            <a:off x="774700" y="773906"/>
            <a:ext cx="6551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 name="Google Shape;745;p104"/>
          <p:cNvSpPr txBox="1"/>
          <p:nvPr/>
        </p:nvSpPr>
        <p:spPr>
          <a:xfrm>
            <a:off x="649288" y="2575322"/>
            <a:ext cx="12921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prompt</a:t>
            </a:r>
            <a:endParaRPr/>
          </a:p>
        </p:txBody>
      </p:sp>
      <p:sp>
        <p:nvSpPr>
          <p:cNvPr id="746" name="Google Shape;746;p104"/>
          <p:cNvSpPr/>
          <p:nvPr/>
        </p:nvSpPr>
        <p:spPr>
          <a:xfrm>
            <a:off x="2092325" y="2586038"/>
            <a:ext cx="3262200" cy="3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chemeClr val="dk1"/>
                </a:solidFill>
                <a:latin typeface="Courier"/>
                <a:ea typeface="Courier"/>
                <a:cs typeface="Courier"/>
                <a:sym typeface="Courier"/>
              </a:rPr>
              <a:t>“Enter radius: “</a:t>
            </a:r>
            <a:endParaRPr/>
          </a:p>
        </p:txBody>
      </p:sp>
      <p:sp>
        <p:nvSpPr>
          <p:cNvPr id="747" name="Google Shape;747;p104"/>
          <p:cNvSpPr txBox="1"/>
          <p:nvPr/>
        </p:nvSpPr>
        <p:spPr>
          <a:xfrm>
            <a:off x="5983288" y="2582466"/>
            <a:ext cx="1108200" cy="3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value</a:t>
            </a:r>
            <a:endParaRPr/>
          </a:p>
        </p:txBody>
      </p:sp>
      <p:sp>
        <p:nvSpPr>
          <p:cNvPr id="748" name="Google Shape;748;p104"/>
          <p:cNvSpPr/>
          <p:nvPr/>
        </p:nvSpPr>
        <p:spPr>
          <a:xfrm>
            <a:off x="7412038" y="2603897"/>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-3</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105"/>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105"/>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755" name="Google Shape;755;p105"/>
          <p:cNvSpPr/>
          <p:nvPr/>
        </p:nvSpPr>
        <p:spPr>
          <a:xfrm>
            <a:off x="2452688" y="444103"/>
            <a:ext cx="4949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6" name="Google Shape;756;p105"/>
          <p:cNvSpPr/>
          <p:nvPr/>
        </p:nvSpPr>
        <p:spPr>
          <a:xfrm>
            <a:off x="469900" y="352425"/>
            <a:ext cx="8212200" cy="27099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readPositive(String prompt)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 = readDouble(prompt);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while</a:t>
            </a:r>
            <a:r>
              <a:rPr lang="cs">
                <a:latin typeface="Courier New"/>
                <a:ea typeface="Courier New"/>
                <a:cs typeface="Courier New"/>
                <a:sym typeface="Courier New"/>
              </a:rPr>
              <a:t>(</a:t>
            </a:r>
            <a:r>
              <a:rPr lang="cs">
                <a:solidFill>
                  <a:srgbClr val="000000"/>
                </a:solidFill>
                <a:latin typeface="Courier New"/>
                <a:ea typeface="Courier New"/>
                <a:cs typeface="Courier New"/>
                <a:sym typeface="Courier New"/>
              </a:rPr>
              <a:t>value &lt; 0) {</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println(</a:t>
            </a:r>
            <a:r>
              <a:rPr lang="cs">
                <a:solidFill>
                  <a:srgbClr val="0000FF"/>
                </a:solidFill>
                <a:latin typeface="Courier New"/>
                <a:ea typeface="Courier New"/>
                <a:cs typeface="Courier New"/>
                <a:sym typeface="Courier New"/>
              </a:rPr>
              <a:t>“Invalid”</a:t>
            </a:r>
            <a:r>
              <a:rPr lang="cs">
                <a:solidFill>
                  <a:srgbClr val="000000"/>
                </a:solidFill>
                <a:latin typeface="Courier New"/>
                <a:ea typeface="Courier New"/>
                <a:cs typeface="Courier New"/>
                <a:sym typeface="Courier New"/>
              </a:rPr>
              <a: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value = readDouble(prompt);</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757" name="Google Shape;757;p105"/>
          <p:cNvSpPr/>
          <p:nvPr/>
        </p:nvSpPr>
        <p:spPr>
          <a:xfrm>
            <a:off x="865188" y="990600"/>
            <a:ext cx="65532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 name="Google Shape;758;p105"/>
          <p:cNvSpPr txBox="1"/>
          <p:nvPr/>
        </p:nvSpPr>
        <p:spPr>
          <a:xfrm>
            <a:off x="649288" y="2575322"/>
            <a:ext cx="12921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prompt</a:t>
            </a:r>
            <a:endParaRPr/>
          </a:p>
        </p:txBody>
      </p:sp>
      <p:sp>
        <p:nvSpPr>
          <p:cNvPr id="759" name="Google Shape;759;p105"/>
          <p:cNvSpPr/>
          <p:nvPr/>
        </p:nvSpPr>
        <p:spPr>
          <a:xfrm>
            <a:off x="2092325" y="2586038"/>
            <a:ext cx="3262200" cy="3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chemeClr val="dk1"/>
                </a:solidFill>
                <a:latin typeface="Courier"/>
                <a:ea typeface="Courier"/>
                <a:cs typeface="Courier"/>
                <a:sym typeface="Courier"/>
              </a:rPr>
              <a:t>“Enter radius: “</a:t>
            </a:r>
            <a:endParaRPr/>
          </a:p>
        </p:txBody>
      </p:sp>
      <p:sp>
        <p:nvSpPr>
          <p:cNvPr id="760" name="Google Shape;760;p105"/>
          <p:cNvSpPr txBox="1"/>
          <p:nvPr/>
        </p:nvSpPr>
        <p:spPr>
          <a:xfrm>
            <a:off x="5983288" y="2582466"/>
            <a:ext cx="1108200" cy="3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value</a:t>
            </a:r>
            <a:endParaRPr/>
          </a:p>
        </p:txBody>
      </p:sp>
      <p:sp>
        <p:nvSpPr>
          <p:cNvPr id="761" name="Google Shape;761;p105"/>
          <p:cNvSpPr/>
          <p:nvPr/>
        </p:nvSpPr>
        <p:spPr>
          <a:xfrm>
            <a:off x="7412038" y="2603897"/>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-3</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6"/>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106"/>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768" name="Google Shape;768;p106"/>
          <p:cNvSpPr/>
          <p:nvPr/>
        </p:nvSpPr>
        <p:spPr>
          <a:xfrm>
            <a:off x="2452688" y="444103"/>
            <a:ext cx="4949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 name="Google Shape;769;p106"/>
          <p:cNvSpPr/>
          <p:nvPr/>
        </p:nvSpPr>
        <p:spPr>
          <a:xfrm>
            <a:off x="469900" y="352425"/>
            <a:ext cx="8212200" cy="27099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readPositive(String prompt)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 = readDouble(prompt);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while</a:t>
            </a:r>
            <a:r>
              <a:rPr lang="cs">
                <a:latin typeface="Courier New"/>
                <a:ea typeface="Courier New"/>
                <a:cs typeface="Courier New"/>
                <a:sym typeface="Courier New"/>
              </a:rPr>
              <a:t>(</a:t>
            </a:r>
            <a:r>
              <a:rPr lang="cs">
                <a:solidFill>
                  <a:srgbClr val="000000"/>
                </a:solidFill>
                <a:latin typeface="Courier New"/>
                <a:ea typeface="Courier New"/>
                <a:cs typeface="Courier New"/>
                <a:sym typeface="Courier New"/>
              </a:rPr>
              <a:t>value &lt; 0) {</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println(</a:t>
            </a:r>
            <a:r>
              <a:rPr lang="cs">
                <a:solidFill>
                  <a:srgbClr val="0000FF"/>
                </a:solidFill>
                <a:latin typeface="Courier New"/>
                <a:ea typeface="Courier New"/>
                <a:cs typeface="Courier New"/>
                <a:sym typeface="Courier New"/>
              </a:rPr>
              <a:t>“Invalid”</a:t>
            </a:r>
            <a:r>
              <a:rPr lang="cs">
                <a:solidFill>
                  <a:srgbClr val="000000"/>
                </a:solidFill>
                <a:latin typeface="Courier New"/>
                <a:ea typeface="Courier New"/>
                <a:cs typeface="Courier New"/>
                <a:sym typeface="Courier New"/>
              </a:rPr>
              <a: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value = readDouble(prompt);</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770" name="Google Shape;770;p106"/>
          <p:cNvSpPr/>
          <p:nvPr/>
        </p:nvSpPr>
        <p:spPr>
          <a:xfrm>
            <a:off x="2047748" y="1228725"/>
            <a:ext cx="21168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 name="Google Shape;771;p106"/>
          <p:cNvSpPr txBox="1"/>
          <p:nvPr/>
        </p:nvSpPr>
        <p:spPr>
          <a:xfrm>
            <a:off x="649288" y="2575322"/>
            <a:ext cx="12921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prompt</a:t>
            </a:r>
            <a:endParaRPr/>
          </a:p>
        </p:txBody>
      </p:sp>
      <p:sp>
        <p:nvSpPr>
          <p:cNvPr id="772" name="Google Shape;772;p106"/>
          <p:cNvSpPr/>
          <p:nvPr/>
        </p:nvSpPr>
        <p:spPr>
          <a:xfrm>
            <a:off x="2092325" y="2586038"/>
            <a:ext cx="3262200" cy="3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chemeClr val="dk1"/>
                </a:solidFill>
                <a:latin typeface="Courier"/>
                <a:ea typeface="Courier"/>
                <a:cs typeface="Courier"/>
                <a:sym typeface="Courier"/>
              </a:rPr>
              <a:t>“Enter radius: “</a:t>
            </a:r>
            <a:endParaRPr/>
          </a:p>
        </p:txBody>
      </p:sp>
      <p:sp>
        <p:nvSpPr>
          <p:cNvPr id="773" name="Google Shape;773;p106"/>
          <p:cNvSpPr txBox="1"/>
          <p:nvPr/>
        </p:nvSpPr>
        <p:spPr>
          <a:xfrm>
            <a:off x="5983288" y="2582466"/>
            <a:ext cx="1108200" cy="3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value</a:t>
            </a:r>
            <a:endParaRPr/>
          </a:p>
        </p:txBody>
      </p:sp>
      <p:sp>
        <p:nvSpPr>
          <p:cNvPr id="774" name="Google Shape;774;p106"/>
          <p:cNvSpPr/>
          <p:nvPr/>
        </p:nvSpPr>
        <p:spPr>
          <a:xfrm>
            <a:off x="7412038" y="2603897"/>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44"/>
          <p:cNvPicPr preferRelativeResize="0"/>
          <p:nvPr/>
        </p:nvPicPr>
        <p:blipFill>
          <a:blip r:embed="rId3">
            <a:alphaModFix/>
          </a:blip>
          <a:stretch>
            <a:fillRect/>
          </a:stretch>
        </p:blipFill>
        <p:spPr>
          <a:xfrm>
            <a:off x="1799025" y="2373450"/>
            <a:ext cx="2505075" cy="1362075"/>
          </a:xfrm>
          <a:prstGeom prst="rect">
            <a:avLst/>
          </a:prstGeom>
          <a:noFill/>
          <a:ln>
            <a:noFill/>
          </a:ln>
        </p:spPr>
      </p:pic>
      <p:sp>
        <p:nvSpPr>
          <p:cNvPr id="221" name="Google Shape;221;p44"/>
          <p:cNvSpPr txBox="1"/>
          <p:nvPr/>
        </p:nvSpPr>
        <p:spPr>
          <a:xfrm>
            <a:off x="5411875" y="2386750"/>
            <a:ext cx="972300" cy="399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t>42</a:t>
            </a:r>
            <a:endParaRPr/>
          </a:p>
        </p:txBody>
      </p:sp>
      <p:sp>
        <p:nvSpPr>
          <p:cNvPr id="222" name="Google Shape;222;p44"/>
          <p:cNvSpPr txBox="1"/>
          <p:nvPr/>
        </p:nvSpPr>
        <p:spPr>
          <a:xfrm>
            <a:off x="6523900" y="2457525"/>
            <a:ext cx="54762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1800">
                <a:latin typeface="Consolas"/>
                <a:ea typeface="Consolas"/>
                <a:cs typeface="Consolas"/>
                <a:sym typeface="Consolas"/>
              </a:rPr>
              <a:t>life</a:t>
            </a:r>
            <a:endParaRPr sz="1800">
              <a:latin typeface="Consolas"/>
              <a:ea typeface="Consolas"/>
              <a:cs typeface="Consolas"/>
              <a:sym typeface="Consolas"/>
            </a:endParaRPr>
          </a:p>
        </p:txBody>
      </p:sp>
      <p:cxnSp>
        <p:nvCxnSpPr>
          <p:cNvPr id="223" name="Google Shape;223;p44"/>
          <p:cNvCxnSpPr/>
          <p:nvPr/>
        </p:nvCxnSpPr>
        <p:spPr>
          <a:xfrm flipH="1" rot="10800000">
            <a:off x="1152225" y="2900475"/>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224" name="Google Shape;224;p44"/>
          <p:cNvSpPr txBox="1"/>
          <p:nvPr/>
        </p:nvSpPr>
        <p:spPr>
          <a:xfrm>
            <a:off x="5411875" y="3033550"/>
            <a:ext cx="972300" cy="399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t>15</a:t>
            </a:r>
            <a:endParaRPr/>
          </a:p>
        </p:txBody>
      </p:sp>
      <p:sp>
        <p:nvSpPr>
          <p:cNvPr id="225" name="Google Shape;225;p44"/>
          <p:cNvSpPr txBox="1"/>
          <p:nvPr/>
        </p:nvSpPr>
        <p:spPr>
          <a:xfrm>
            <a:off x="6523900" y="3104325"/>
            <a:ext cx="54762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1800">
                <a:latin typeface="Consolas"/>
                <a:ea typeface="Consolas"/>
                <a:cs typeface="Consolas"/>
                <a:sym typeface="Consolas"/>
              </a:rPr>
              <a:t>life2</a:t>
            </a:r>
            <a:endParaRPr sz="1800">
              <a:latin typeface="Consolas"/>
              <a:ea typeface="Consolas"/>
              <a:cs typeface="Consolas"/>
              <a:sym typeface="Consolas"/>
            </a:endParaRPr>
          </a:p>
        </p:txBody>
      </p:sp>
      <p:sp>
        <p:nvSpPr>
          <p:cNvPr id="226" name="Google Shape;226;p44"/>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107"/>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107"/>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781" name="Google Shape;781;p107"/>
          <p:cNvSpPr/>
          <p:nvPr/>
        </p:nvSpPr>
        <p:spPr>
          <a:xfrm>
            <a:off x="2452688" y="444103"/>
            <a:ext cx="4949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 name="Google Shape;782;p107"/>
          <p:cNvSpPr/>
          <p:nvPr/>
        </p:nvSpPr>
        <p:spPr>
          <a:xfrm>
            <a:off x="469900" y="352425"/>
            <a:ext cx="8212200" cy="27099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readPositive(String prompt)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 = readDouble(prompt);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while</a:t>
            </a:r>
            <a:r>
              <a:rPr lang="cs">
                <a:latin typeface="Courier New"/>
                <a:ea typeface="Courier New"/>
                <a:cs typeface="Courier New"/>
                <a:sym typeface="Courier New"/>
              </a:rPr>
              <a:t>(</a:t>
            </a:r>
            <a:r>
              <a:rPr lang="cs">
                <a:solidFill>
                  <a:srgbClr val="000000"/>
                </a:solidFill>
                <a:latin typeface="Courier New"/>
                <a:ea typeface="Courier New"/>
                <a:cs typeface="Courier New"/>
                <a:sym typeface="Courier New"/>
              </a:rPr>
              <a:t>value &lt; 0) {</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println(</a:t>
            </a:r>
            <a:r>
              <a:rPr lang="cs">
                <a:solidFill>
                  <a:srgbClr val="0000FF"/>
                </a:solidFill>
                <a:latin typeface="Courier New"/>
                <a:ea typeface="Courier New"/>
                <a:cs typeface="Courier New"/>
                <a:sym typeface="Courier New"/>
              </a:rPr>
              <a:t>“Invalid”</a:t>
            </a:r>
            <a:r>
              <a:rPr lang="cs">
                <a:solidFill>
                  <a:srgbClr val="000000"/>
                </a:solidFill>
                <a:latin typeface="Courier New"/>
                <a:ea typeface="Courier New"/>
                <a:cs typeface="Courier New"/>
                <a:sym typeface="Courier New"/>
              </a:rPr>
              <a: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value = readDouble(prompt);</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783" name="Google Shape;783;p107"/>
          <p:cNvSpPr/>
          <p:nvPr/>
        </p:nvSpPr>
        <p:spPr>
          <a:xfrm>
            <a:off x="649288" y="1179300"/>
            <a:ext cx="65532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 name="Google Shape;784;p107"/>
          <p:cNvSpPr txBox="1"/>
          <p:nvPr/>
        </p:nvSpPr>
        <p:spPr>
          <a:xfrm>
            <a:off x="649288" y="2575322"/>
            <a:ext cx="12921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prompt</a:t>
            </a:r>
            <a:endParaRPr/>
          </a:p>
        </p:txBody>
      </p:sp>
      <p:sp>
        <p:nvSpPr>
          <p:cNvPr id="785" name="Google Shape;785;p107"/>
          <p:cNvSpPr/>
          <p:nvPr/>
        </p:nvSpPr>
        <p:spPr>
          <a:xfrm>
            <a:off x="2092325" y="2586038"/>
            <a:ext cx="3262200" cy="3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chemeClr val="dk1"/>
                </a:solidFill>
                <a:latin typeface="Courier"/>
                <a:ea typeface="Courier"/>
                <a:cs typeface="Courier"/>
                <a:sym typeface="Courier"/>
              </a:rPr>
              <a:t>“Enter radius: “</a:t>
            </a:r>
            <a:endParaRPr/>
          </a:p>
        </p:txBody>
      </p:sp>
      <p:sp>
        <p:nvSpPr>
          <p:cNvPr id="786" name="Google Shape;786;p107"/>
          <p:cNvSpPr txBox="1"/>
          <p:nvPr/>
        </p:nvSpPr>
        <p:spPr>
          <a:xfrm>
            <a:off x="5983288" y="2582466"/>
            <a:ext cx="1108200" cy="3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value</a:t>
            </a:r>
            <a:endParaRPr/>
          </a:p>
        </p:txBody>
      </p:sp>
      <p:sp>
        <p:nvSpPr>
          <p:cNvPr id="787" name="Google Shape;787;p107"/>
          <p:cNvSpPr/>
          <p:nvPr/>
        </p:nvSpPr>
        <p:spPr>
          <a:xfrm>
            <a:off x="7412038" y="2603897"/>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08"/>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108"/>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794" name="Google Shape;794;p108"/>
          <p:cNvSpPr/>
          <p:nvPr/>
        </p:nvSpPr>
        <p:spPr>
          <a:xfrm>
            <a:off x="2452688" y="444103"/>
            <a:ext cx="4949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 name="Google Shape;795;p108"/>
          <p:cNvSpPr/>
          <p:nvPr/>
        </p:nvSpPr>
        <p:spPr>
          <a:xfrm>
            <a:off x="469900" y="352425"/>
            <a:ext cx="8212200" cy="27099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readPositive(String prompt)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 = readDouble(prompt);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while</a:t>
            </a:r>
            <a:r>
              <a:rPr lang="cs">
                <a:latin typeface="Courier New"/>
                <a:ea typeface="Courier New"/>
                <a:cs typeface="Courier New"/>
                <a:sym typeface="Courier New"/>
              </a:rPr>
              <a:t>(</a:t>
            </a:r>
            <a:r>
              <a:rPr lang="cs">
                <a:solidFill>
                  <a:srgbClr val="000000"/>
                </a:solidFill>
                <a:latin typeface="Courier New"/>
                <a:ea typeface="Courier New"/>
                <a:cs typeface="Courier New"/>
                <a:sym typeface="Courier New"/>
              </a:rPr>
              <a:t>value &lt; 0) {</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println(</a:t>
            </a:r>
            <a:r>
              <a:rPr lang="cs">
                <a:solidFill>
                  <a:srgbClr val="0000FF"/>
                </a:solidFill>
                <a:latin typeface="Courier New"/>
                <a:ea typeface="Courier New"/>
                <a:cs typeface="Courier New"/>
                <a:sym typeface="Courier New"/>
              </a:rPr>
              <a:t>“Invalid”</a:t>
            </a:r>
            <a:r>
              <a:rPr lang="cs">
                <a:solidFill>
                  <a:srgbClr val="000000"/>
                </a:solidFill>
                <a:latin typeface="Courier New"/>
                <a:ea typeface="Courier New"/>
                <a:cs typeface="Courier New"/>
                <a:sym typeface="Courier New"/>
              </a:rPr>
              <a: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value = readDouble(prompt);</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796" name="Google Shape;796;p108"/>
          <p:cNvSpPr/>
          <p:nvPr/>
        </p:nvSpPr>
        <p:spPr>
          <a:xfrm>
            <a:off x="590013" y="794719"/>
            <a:ext cx="65532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 name="Google Shape;797;p108"/>
          <p:cNvSpPr txBox="1"/>
          <p:nvPr/>
        </p:nvSpPr>
        <p:spPr>
          <a:xfrm>
            <a:off x="649288" y="2575322"/>
            <a:ext cx="12921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prompt</a:t>
            </a:r>
            <a:endParaRPr/>
          </a:p>
        </p:txBody>
      </p:sp>
      <p:sp>
        <p:nvSpPr>
          <p:cNvPr id="798" name="Google Shape;798;p108"/>
          <p:cNvSpPr/>
          <p:nvPr/>
        </p:nvSpPr>
        <p:spPr>
          <a:xfrm>
            <a:off x="2092325" y="2586038"/>
            <a:ext cx="3262200" cy="3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chemeClr val="dk1"/>
                </a:solidFill>
                <a:latin typeface="Courier"/>
                <a:ea typeface="Courier"/>
                <a:cs typeface="Courier"/>
                <a:sym typeface="Courier"/>
              </a:rPr>
              <a:t>“Enter radius: “</a:t>
            </a:r>
            <a:endParaRPr/>
          </a:p>
        </p:txBody>
      </p:sp>
      <p:sp>
        <p:nvSpPr>
          <p:cNvPr id="799" name="Google Shape;799;p108"/>
          <p:cNvSpPr txBox="1"/>
          <p:nvPr/>
        </p:nvSpPr>
        <p:spPr>
          <a:xfrm>
            <a:off x="5983288" y="2582466"/>
            <a:ext cx="1108200" cy="3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value</a:t>
            </a:r>
            <a:endParaRPr/>
          </a:p>
        </p:txBody>
      </p:sp>
      <p:sp>
        <p:nvSpPr>
          <p:cNvPr id="800" name="Google Shape;800;p108"/>
          <p:cNvSpPr/>
          <p:nvPr/>
        </p:nvSpPr>
        <p:spPr>
          <a:xfrm>
            <a:off x="7412038" y="2603897"/>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09"/>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109"/>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807" name="Google Shape;807;p109"/>
          <p:cNvSpPr/>
          <p:nvPr/>
        </p:nvSpPr>
        <p:spPr>
          <a:xfrm>
            <a:off x="2452688" y="444103"/>
            <a:ext cx="4949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8" name="Google Shape;808;p109"/>
          <p:cNvSpPr/>
          <p:nvPr/>
        </p:nvSpPr>
        <p:spPr>
          <a:xfrm>
            <a:off x="469900" y="352425"/>
            <a:ext cx="8212200" cy="27099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readPositive(String prompt)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 = readDouble(prompt);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while</a:t>
            </a:r>
            <a:r>
              <a:rPr lang="cs">
                <a:latin typeface="Courier New"/>
                <a:ea typeface="Courier New"/>
                <a:cs typeface="Courier New"/>
                <a:sym typeface="Courier New"/>
              </a:rPr>
              <a:t>(</a:t>
            </a:r>
            <a:r>
              <a:rPr lang="cs">
                <a:solidFill>
                  <a:srgbClr val="000000"/>
                </a:solidFill>
                <a:latin typeface="Courier New"/>
                <a:ea typeface="Courier New"/>
                <a:cs typeface="Courier New"/>
                <a:sym typeface="Courier New"/>
              </a:rPr>
              <a:t>value &lt; 0) {</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println(</a:t>
            </a:r>
            <a:r>
              <a:rPr lang="cs">
                <a:solidFill>
                  <a:srgbClr val="0000FF"/>
                </a:solidFill>
                <a:latin typeface="Courier New"/>
                <a:ea typeface="Courier New"/>
                <a:cs typeface="Courier New"/>
                <a:sym typeface="Courier New"/>
              </a:rPr>
              <a:t>“Invalid”</a:t>
            </a:r>
            <a:r>
              <a:rPr lang="cs">
                <a:solidFill>
                  <a:srgbClr val="000000"/>
                </a:solidFill>
                <a:latin typeface="Courier New"/>
                <a:ea typeface="Courier New"/>
                <a:cs typeface="Courier New"/>
                <a:sym typeface="Courier New"/>
              </a:rPr>
              <a:t>);</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value = readDouble(prompt);</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   }</a:t>
            </a:r>
            <a:endParaRPr/>
          </a:p>
          <a:p>
            <a:pPr indent="0" lvl="0" marL="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value;</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809" name="Google Shape;809;p109"/>
          <p:cNvSpPr/>
          <p:nvPr/>
        </p:nvSpPr>
        <p:spPr>
          <a:xfrm>
            <a:off x="774700" y="1607344"/>
            <a:ext cx="6551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0" name="Google Shape;810;p109"/>
          <p:cNvSpPr txBox="1"/>
          <p:nvPr/>
        </p:nvSpPr>
        <p:spPr>
          <a:xfrm>
            <a:off x="649288" y="2575322"/>
            <a:ext cx="12921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prompt</a:t>
            </a:r>
            <a:endParaRPr/>
          </a:p>
        </p:txBody>
      </p:sp>
      <p:sp>
        <p:nvSpPr>
          <p:cNvPr id="811" name="Google Shape;811;p109"/>
          <p:cNvSpPr/>
          <p:nvPr/>
        </p:nvSpPr>
        <p:spPr>
          <a:xfrm>
            <a:off x="2092325" y="2586038"/>
            <a:ext cx="3262200" cy="3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chemeClr val="dk1"/>
                </a:solidFill>
                <a:latin typeface="Courier"/>
                <a:ea typeface="Courier"/>
                <a:cs typeface="Courier"/>
                <a:sym typeface="Courier"/>
              </a:rPr>
              <a:t>“Enter radius: “</a:t>
            </a:r>
            <a:endParaRPr/>
          </a:p>
        </p:txBody>
      </p:sp>
      <p:sp>
        <p:nvSpPr>
          <p:cNvPr id="812" name="Google Shape;812;p109"/>
          <p:cNvSpPr txBox="1"/>
          <p:nvPr/>
        </p:nvSpPr>
        <p:spPr>
          <a:xfrm>
            <a:off x="5983288" y="2582466"/>
            <a:ext cx="1108200" cy="3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value</a:t>
            </a:r>
            <a:endParaRPr/>
          </a:p>
        </p:txBody>
      </p:sp>
      <p:sp>
        <p:nvSpPr>
          <p:cNvPr id="813" name="Google Shape;813;p109"/>
          <p:cNvSpPr/>
          <p:nvPr/>
        </p:nvSpPr>
        <p:spPr>
          <a:xfrm>
            <a:off x="7412038" y="2603897"/>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10"/>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110"/>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000000"/>
                </a:solidFill>
                <a:latin typeface="Courier New"/>
                <a:ea typeface="Courier New"/>
                <a:cs typeface="Courier New"/>
                <a:sym typeface="Courier New"/>
              </a:rPr>
              <a:t> 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
        <p:nvSpPr>
          <p:cNvPr id="820" name="Google Shape;820;p110"/>
          <p:cNvSpPr/>
          <p:nvPr/>
        </p:nvSpPr>
        <p:spPr>
          <a:xfrm>
            <a:off x="1883822" y="373550"/>
            <a:ext cx="36276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1" name="Google Shape;821;p110"/>
          <p:cNvSpPr/>
          <p:nvPr/>
        </p:nvSpPr>
        <p:spPr>
          <a:xfrm>
            <a:off x="5395375" y="172660"/>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111"/>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111"/>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000000"/>
                </a:solidFill>
                <a:latin typeface="Courier New"/>
                <a:ea typeface="Courier New"/>
                <a:cs typeface="Courier New"/>
                <a:sym typeface="Courier New"/>
              </a:rPr>
              <a:t> 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
        <p:nvSpPr>
          <p:cNvPr id="828" name="Google Shape;828;p111"/>
          <p:cNvSpPr/>
          <p:nvPr/>
        </p:nvSpPr>
        <p:spPr>
          <a:xfrm>
            <a:off x="571500" y="394703"/>
            <a:ext cx="66372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9" name="Google Shape;829;p111"/>
          <p:cNvSpPr/>
          <p:nvPr/>
        </p:nvSpPr>
        <p:spPr>
          <a:xfrm>
            <a:off x="5698775" y="172660"/>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
        <p:nvSpPr>
          <p:cNvPr id="830" name="Google Shape;830;p111"/>
          <p:cNvSpPr txBox="1"/>
          <p:nvPr/>
        </p:nvSpPr>
        <p:spPr>
          <a:xfrm>
            <a:off x="571500" y="1856185"/>
            <a:ext cx="368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t>
            </a:r>
            <a:endParaRPr/>
          </a:p>
        </p:txBody>
      </p:sp>
      <p:sp>
        <p:nvSpPr>
          <p:cNvPr id="831" name="Google Shape;831;p111"/>
          <p:cNvSpPr/>
          <p:nvPr/>
        </p:nvSpPr>
        <p:spPr>
          <a:xfrm>
            <a:off x="1090613" y="1878806"/>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12"/>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 name="Google Shape;837;p112"/>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000000"/>
                </a:solidFill>
                <a:latin typeface="Courier New"/>
                <a:ea typeface="Courier New"/>
                <a:cs typeface="Courier New"/>
                <a:sym typeface="Courier New"/>
              </a:rPr>
              <a:t> 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
        <p:nvSpPr>
          <p:cNvPr id="838" name="Google Shape;838;p112"/>
          <p:cNvSpPr/>
          <p:nvPr/>
        </p:nvSpPr>
        <p:spPr>
          <a:xfrm>
            <a:off x="571500" y="579788"/>
            <a:ext cx="66372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 name="Google Shape;839;p112"/>
          <p:cNvSpPr txBox="1"/>
          <p:nvPr/>
        </p:nvSpPr>
        <p:spPr>
          <a:xfrm>
            <a:off x="571500" y="1856185"/>
            <a:ext cx="368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t>
            </a:r>
            <a:endParaRPr/>
          </a:p>
        </p:txBody>
      </p:sp>
      <p:sp>
        <p:nvSpPr>
          <p:cNvPr id="840" name="Google Shape;840;p112"/>
          <p:cNvSpPr/>
          <p:nvPr/>
        </p:nvSpPr>
        <p:spPr>
          <a:xfrm>
            <a:off x="1090613" y="1878806"/>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13"/>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113"/>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000000"/>
                </a:solidFill>
                <a:latin typeface="Courier New"/>
                <a:ea typeface="Courier New"/>
                <a:cs typeface="Courier New"/>
                <a:sym typeface="Courier New"/>
              </a:rPr>
              <a:t> 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
        <p:nvSpPr>
          <p:cNvPr id="847" name="Google Shape;847;p113"/>
          <p:cNvSpPr/>
          <p:nvPr/>
        </p:nvSpPr>
        <p:spPr>
          <a:xfrm>
            <a:off x="2187925" y="586875"/>
            <a:ext cx="1304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113"/>
          <p:cNvSpPr txBox="1"/>
          <p:nvPr/>
        </p:nvSpPr>
        <p:spPr>
          <a:xfrm>
            <a:off x="571500" y="1856185"/>
            <a:ext cx="368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t>
            </a:r>
            <a:endParaRPr/>
          </a:p>
        </p:txBody>
      </p:sp>
      <p:sp>
        <p:nvSpPr>
          <p:cNvPr id="849" name="Google Shape;849;p113"/>
          <p:cNvSpPr/>
          <p:nvPr/>
        </p:nvSpPr>
        <p:spPr>
          <a:xfrm>
            <a:off x="1090613" y="1878806"/>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14"/>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114"/>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856" name="Google Shape;856;p114"/>
          <p:cNvSpPr/>
          <p:nvPr/>
        </p:nvSpPr>
        <p:spPr>
          <a:xfrm>
            <a:off x="2914650" y="671513"/>
            <a:ext cx="1847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7" name="Google Shape;857;p114"/>
          <p:cNvSpPr txBox="1"/>
          <p:nvPr/>
        </p:nvSpPr>
        <p:spPr>
          <a:xfrm>
            <a:off x="571500" y="1856185"/>
            <a:ext cx="368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t>
            </a:r>
            <a:endParaRPr/>
          </a:p>
        </p:txBody>
      </p:sp>
      <p:sp>
        <p:nvSpPr>
          <p:cNvPr id="858" name="Google Shape;858;p114"/>
          <p:cNvSpPr/>
          <p:nvPr/>
        </p:nvSpPr>
        <p:spPr>
          <a:xfrm>
            <a:off x="1090613" y="1878806"/>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
        <p:nvSpPr>
          <p:cNvPr id="859" name="Google Shape;859;p114"/>
          <p:cNvSpPr/>
          <p:nvPr/>
        </p:nvSpPr>
        <p:spPr>
          <a:xfrm>
            <a:off x="455613" y="373856"/>
            <a:ext cx="82107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getArea(</a:t>
            </a:r>
            <a:r>
              <a:rPr b="1" lang="cs">
                <a:solidFill>
                  <a:srgbClr val="B70051"/>
                </a:solidFill>
                <a:latin typeface="Courier New"/>
                <a:ea typeface="Courier New"/>
                <a:cs typeface="Courier New"/>
                <a:sym typeface="Courier New"/>
              </a:rPr>
              <a:t>double </a:t>
            </a:r>
            <a:r>
              <a:rPr lang="cs">
                <a:solidFill>
                  <a:srgbClr val="000000"/>
                </a:solidFill>
                <a:latin typeface="Courier New"/>
                <a:ea typeface="Courier New"/>
                <a:cs typeface="Courier New"/>
                <a:sym typeface="Courier New"/>
              </a:rPr>
              <a:t>radius) {</a:t>
            </a:r>
            <a:endParaRPr/>
          </a:p>
          <a:p>
            <a:pPr indent="0" lvl="0" marL="0" marR="0" rtl="0" algn="l">
              <a:spcBef>
                <a:spcPts val="0"/>
              </a:spcBef>
              <a:spcAft>
                <a:spcPts val="0"/>
              </a:spcAft>
              <a:buNone/>
            </a:pPr>
            <a:r>
              <a:rPr b="1"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 </a:t>
            </a:r>
            <a:r>
              <a:rPr lang="cs">
                <a:solidFill>
                  <a:srgbClr val="000000"/>
                </a:solidFill>
                <a:latin typeface="Courier New"/>
                <a:ea typeface="Courier New"/>
                <a:cs typeface="Courier New"/>
                <a:sym typeface="Courier New"/>
              </a:rPr>
              <a:t>PI * radius * radius;</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115"/>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115"/>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866" name="Google Shape;866;p115"/>
          <p:cNvSpPr/>
          <p:nvPr/>
        </p:nvSpPr>
        <p:spPr>
          <a:xfrm>
            <a:off x="2914650" y="671513"/>
            <a:ext cx="1847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7" name="Google Shape;867;p115"/>
          <p:cNvSpPr txBox="1"/>
          <p:nvPr/>
        </p:nvSpPr>
        <p:spPr>
          <a:xfrm>
            <a:off x="571500" y="1856185"/>
            <a:ext cx="368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t>
            </a:r>
            <a:endParaRPr/>
          </a:p>
        </p:txBody>
      </p:sp>
      <p:sp>
        <p:nvSpPr>
          <p:cNvPr id="868" name="Google Shape;868;p115"/>
          <p:cNvSpPr/>
          <p:nvPr/>
        </p:nvSpPr>
        <p:spPr>
          <a:xfrm>
            <a:off x="1090613" y="1878806"/>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
        <p:nvSpPr>
          <p:cNvPr id="869" name="Google Shape;869;p115"/>
          <p:cNvSpPr/>
          <p:nvPr/>
        </p:nvSpPr>
        <p:spPr>
          <a:xfrm>
            <a:off x="455613" y="373856"/>
            <a:ext cx="82107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getArea(</a:t>
            </a:r>
            <a:r>
              <a:rPr b="1" lang="cs">
                <a:solidFill>
                  <a:srgbClr val="B70051"/>
                </a:solidFill>
                <a:latin typeface="Courier New"/>
                <a:ea typeface="Courier New"/>
                <a:cs typeface="Courier New"/>
                <a:sym typeface="Courier New"/>
              </a:rPr>
              <a:t>double </a:t>
            </a:r>
            <a:r>
              <a:rPr lang="cs">
                <a:solidFill>
                  <a:srgbClr val="000000"/>
                </a:solidFill>
                <a:latin typeface="Courier New"/>
                <a:ea typeface="Courier New"/>
                <a:cs typeface="Courier New"/>
                <a:sym typeface="Courier New"/>
              </a:rPr>
              <a:t>radius) {</a:t>
            </a:r>
            <a:endParaRPr/>
          </a:p>
          <a:p>
            <a:pPr indent="0" lvl="0" marL="0" marR="0" rtl="0" algn="l">
              <a:spcBef>
                <a:spcPts val="0"/>
              </a:spcBef>
              <a:spcAft>
                <a:spcPts val="0"/>
              </a:spcAft>
              <a:buNone/>
            </a:pPr>
            <a:r>
              <a:rPr b="1"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 </a:t>
            </a:r>
            <a:r>
              <a:rPr lang="cs">
                <a:solidFill>
                  <a:srgbClr val="000000"/>
                </a:solidFill>
                <a:latin typeface="Courier New"/>
                <a:ea typeface="Courier New"/>
                <a:cs typeface="Courier New"/>
                <a:sym typeface="Courier New"/>
              </a:rPr>
              <a:t>PI * radius * radius;</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870" name="Google Shape;870;p115"/>
          <p:cNvSpPr/>
          <p:nvPr/>
        </p:nvSpPr>
        <p:spPr>
          <a:xfrm>
            <a:off x="498475" y="407194"/>
            <a:ext cx="61263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1" name="Google Shape;871;p115"/>
          <p:cNvSpPr txBox="1"/>
          <p:nvPr/>
        </p:nvSpPr>
        <p:spPr>
          <a:xfrm>
            <a:off x="795338" y="1829991"/>
            <a:ext cx="12921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radius</a:t>
            </a:r>
            <a:endParaRPr/>
          </a:p>
        </p:txBody>
      </p:sp>
      <p:sp>
        <p:nvSpPr>
          <p:cNvPr id="872" name="Google Shape;872;p115"/>
          <p:cNvSpPr/>
          <p:nvPr/>
        </p:nvSpPr>
        <p:spPr>
          <a:xfrm>
            <a:off x="2122488" y="1851422"/>
            <a:ext cx="671400" cy="3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16"/>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116"/>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879" name="Google Shape;879;p116"/>
          <p:cNvSpPr/>
          <p:nvPr/>
        </p:nvSpPr>
        <p:spPr>
          <a:xfrm>
            <a:off x="2914650" y="671513"/>
            <a:ext cx="1847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0" name="Google Shape;880;p116"/>
          <p:cNvSpPr txBox="1"/>
          <p:nvPr/>
        </p:nvSpPr>
        <p:spPr>
          <a:xfrm>
            <a:off x="571500" y="1856185"/>
            <a:ext cx="368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t>
            </a:r>
            <a:endParaRPr/>
          </a:p>
        </p:txBody>
      </p:sp>
      <p:sp>
        <p:nvSpPr>
          <p:cNvPr id="881" name="Google Shape;881;p116"/>
          <p:cNvSpPr/>
          <p:nvPr/>
        </p:nvSpPr>
        <p:spPr>
          <a:xfrm>
            <a:off x="1090613" y="1878806"/>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
        <p:nvSpPr>
          <p:cNvPr id="882" name="Google Shape;882;p116"/>
          <p:cNvSpPr/>
          <p:nvPr/>
        </p:nvSpPr>
        <p:spPr>
          <a:xfrm>
            <a:off x="455613" y="373856"/>
            <a:ext cx="82107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getArea(</a:t>
            </a:r>
            <a:r>
              <a:rPr b="1" lang="cs">
                <a:solidFill>
                  <a:srgbClr val="B70051"/>
                </a:solidFill>
                <a:latin typeface="Courier New"/>
                <a:ea typeface="Courier New"/>
                <a:cs typeface="Courier New"/>
                <a:sym typeface="Courier New"/>
              </a:rPr>
              <a:t>double </a:t>
            </a:r>
            <a:r>
              <a:rPr lang="cs">
                <a:solidFill>
                  <a:srgbClr val="000000"/>
                </a:solidFill>
                <a:latin typeface="Courier New"/>
                <a:ea typeface="Courier New"/>
                <a:cs typeface="Courier New"/>
                <a:sym typeface="Courier New"/>
              </a:rPr>
              <a:t>radius) {</a:t>
            </a:r>
            <a:endParaRPr/>
          </a:p>
          <a:p>
            <a:pPr indent="0" lvl="0" marL="0" marR="0" rtl="0" algn="l">
              <a:spcBef>
                <a:spcPts val="0"/>
              </a:spcBef>
              <a:spcAft>
                <a:spcPts val="0"/>
              </a:spcAft>
              <a:buNone/>
            </a:pPr>
            <a:r>
              <a:rPr b="1"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 </a:t>
            </a:r>
            <a:r>
              <a:rPr lang="cs">
                <a:solidFill>
                  <a:srgbClr val="000000"/>
                </a:solidFill>
                <a:latin typeface="Courier New"/>
                <a:ea typeface="Courier New"/>
                <a:cs typeface="Courier New"/>
                <a:sym typeface="Courier New"/>
              </a:rPr>
              <a:t>PI * radius * radius;</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883" name="Google Shape;883;p116"/>
          <p:cNvSpPr/>
          <p:nvPr/>
        </p:nvSpPr>
        <p:spPr>
          <a:xfrm>
            <a:off x="498475" y="634603"/>
            <a:ext cx="61263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4" name="Google Shape;884;p116"/>
          <p:cNvSpPr txBox="1"/>
          <p:nvPr/>
        </p:nvSpPr>
        <p:spPr>
          <a:xfrm>
            <a:off x="795338" y="1829991"/>
            <a:ext cx="12921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radius</a:t>
            </a:r>
            <a:endParaRPr/>
          </a:p>
        </p:txBody>
      </p:sp>
      <p:sp>
        <p:nvSpPr>
          <p:cNvPr id="885" name="Google Shape;885;p116"/>
          <p:cNvSpPr/>
          <p:nvPr/>
        </p:nvSpPr>
        <p:spPr>
          <a:xfrm>
            <a:off x="2122488" y="1851422"/>
            <a:ext cx="671400" cy="3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45"/>
          <p:cNvPicPr preferRelativeResize="0"/>
          <p:nvPr/>
        </p:nvPicPr>
        <p:blipFill>
          <a:blip r:embed="rId3">
            <a:alphaModFix/>
          </a:blip>
          <a:stretch>
            <a:fillRect/>
          </a:stretch>
        </p:blipFill>
        <p:spPr>
          <a:xfrm>
            <a:off x="1799025" y="2373450"/>
            <a:ext cx="2505075" cy="1362075"/>
          </a:xfrm>
          <a:prstGeom prst="rect">
            <a:avLst/>
          </a:prstGeom>
          <a:noFill/>
          <a:ln>
            <a:noFill/>
          </a:ln>
        </p:spPr>
      </p:pic>
      <p:sp>
        <p:nvSpPr>
          <p:cNvPr id="232" name="Google Shape;232;p45"/>
          <p:cNvSpPr txBox="1"/>
          <p:nvPr/>
        </p:nvSpPr>
        <p:spPr>
          <a:xfrm>
            <a:off x="5411875" y="2386750"/>
            <a:ext cx="972300" cy="399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t>15</a:t>
            </a:r>
            <a:endParaRPr/>
          </a:p>
        </p:txBody>
      </p:sp>
      <p:sp>
        <p:nvSpPr>
          <p:cNvPr id="233" name="Google Shape;233;p45"/>
          <p:cNvSpPr txBox="1"/>
          <p:nvPr/>
        </p:nvSpPr>
        <p:spPr>
          <a:xfrm>
            <a:off x="6523900" y="2457525"/>
            <a:ext cx="54762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1800">
                <a:latin typeface="Consolas"/>
                <a:ea typeface="Consolas"/>
                <a:cs typeface="Consolas"/>
                <a:sym typeface="Consolas"/>
              </a:rPr>
              <a:t>life</a:t>
            </a:r>
            <a:endParaRPr sz="1800">
              <a:latin typeface="Consolas"/>
              <a:ea typeface="Consolas"/>
              <a:cs typeface="Consolas"/>
              <a:sym typeface="Consolas"/>
            </a:endParaRPr>
          </a:p>
        </p:txBody>
      </p:sp>
      <p:cxnSp>
        <p:nvCxnSpPr>
          <p:cNvPr id="234" name="Google Shape;234;p45"/>
          <p:cNvCxnSpPr/>
          <p:nvPr/>
        </p:nvCxnSpPr>
        <p:spPr>
          <a:xfrm flipH="1" rot="10800000">
            <a:off x="1171250" y="3185700"/>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235" name="Google Shape;235;p45"/>
          <p:cNvSpPr txBox="1"/>
          <p:nvPr/>
        </p:nvSpPr>
        <p:spPr>
          <a:xfrm>
            <a:off x="5411875" y="3033550"/>
            <a:ext cx="972300" cy="399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t>15</a:t>
            </a:r>
            <a:endParaRPr/>
          </a:p>
        </p:txBody>
      </p:sp>
      <p:sp>
        <p:nvSpPr>
          <p:cNvPr id="236" name="Google Shape;236;p45"/>
          <p:cNvSpPr txBox="1"/>
          <p:nvPr/>
        </p:nvSpPr>
        <p:spPr>
          <a:xfrm>
            <a:off x="6523900" y="3104325"/>
            <a:ext cx="54762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1800">
                <a:latin typeface="Consolas"/>
                <a:ea typeface="Consolas"/>
                <a:cs typeface="Consolas"/>
                <a:sym typeface="Consolas"/>
              </a:rPr>
              <a:t>life2</a:t>
            </a:r>
            <a:endParaRPr sz="1800">
              <a:latin typeface="Consolas"/>
              <a:ea typeface="Consolas"/>
              <a:cs typeface="Consolas"/>
              <a:sym typeface="Consolas"/>
            </a:endParaRPr>
          </a:p>
        </p:txBody>
      </p:sp>
      <p:sp>
        <p:nvSpPr>
          <p:cNvPr id="237" name="Google Shape;237;p45"/>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17"/>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117"/>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r = readPositive(</a:t>
            </a:r>
            <a:r>
              <a:rPr lang="cs">
                <a:solidFill>
                  <a:srgbClr val="0000FF"/>
                </a:solidFill>
                <a:latin typeface="Courier New"/>
                <a:ea typeface="Courier New"/>
                <a:cs typeface="Courier New"/>
                <a:sym typeface="Courier New"/>
              </a:rPr>
              <a:t>“Enter radius: “</a:t>
            </a: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chemeClr val="lt2"/>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p:txBody>
      </p:sp>
      <p:sp>
        <p:nvSpPr>
          <p:cNvPr id="892" name="Google Shape;892;p117"/>
          <p:cNvSpPr/>
          <p:nvPr/>
        </p:nvSpPr>
        <p:spPr>
          <a:xfrm>
            <a:off x="2914650" y="671513"/>
            <a:ext cx="1847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3" name="Google Shape;893;p117"/>
          <p:cNvSpPr txBox="1"/>
          <p:nvPr/>
        </p:nvSpPr>
        <p:spPr>
          <a:xfrm>
            <a:off x="571500" y="1856185"/>
            <a:ext cx="368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t>
            </a:r>
            <a:endParaRPr/>
          </a:p>
        </p:txBody>
      </p:sp>
      <p:sp>
        <p:nvSpPr>
          <p:cNvPr id="894" name="Google Shape;894;p117"/>
          <p:cNvSpPr/>
          <p:nvPr/>
        </p:nvSpPr>
        <p:spPr>
          <a:xfrm>
            <a:off x="1090613" y="1878806"/>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
        <p:nvSpPr>
          <p:cNvPr id="895" name="Google Shape;895;p117"/>
          <p:cNvSpPr/>
          <p:nvPr/>
        </p:nvSpPr>
        <p:spPr>
          <a:xfrm>
            <a:off x="455613" y="373856"/>
            <a:ext cx="82107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cs">
                <a:solidFill>
                  <a:srgbClr val="B70051"/>
                </a:solidFill>
                <a:latin typeface="Courier New"/>
                <a:ea typeface="Courier New"/>
                <a:cs typeface="Courier New"/>
                <a:sym typeface="Courier New"/>
              </a:rPr>
              <a:t>private double </a:t>
            </a:r>
            <a:r>
              <a:rPr lang="cs">
                <a:solidFill>
                  <a:srgbClr val="000000"/>
                </a:solidFill>
                <a:latin typeface="Courier New"/>
                <a:ea typeface="Courier New"/>
                <a:cs typeface="Courier New"/>
                <a:sym typeface="Courier New"/>
              </a:rPr>
              <a:t>getArea(</a:t>
            </a:r>
            <a:r>
              <a:rPr b="1" lang="cs">
                <a:solidFill>
                  <a:srgbClr val="B70051"/>
                </a:solidFill>
                <a:latin typeface="Courier New"/>
                <a:ea typeface="Courier New"/>
                <a:cs typeface="Courier New"/>
                <a:sym typeface="Courier New"/>
              </a:rPr>
              <a:t>double </a:t>
            </a:r>
            <a:r>
              <a:rPr lang="cs">
                <a:solidFill>
                  <a:srgbClr val="000000"/>
                </a:solidFill>
                <a:latin typeface="Courier New"/>
                <a:ea typeface="Courier New"/>
                <a:cs typeface="Courier New"/>
                <a:sym typeface="Courier New"/>
              </a:rPr>
              <a:t>radius) {</a:t>
            </a:r>
            <a:endParaRPr/>
          </a:p>
          <a:p>
            <a:pPr indent="0" lvl="0" marL="0" marR="0" rtl="0" algn="l">
              <a:spcBef>
                <a:spcPts val="0"/>
              </a:spcBef>
              <a:spcAft>
                <a:spcPts val="0"/>
              </a:spcAft>
              <a:buNone/>
            </a:pPr>
            <a:r>
              <a:rPr b="1"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return </a:t>
            </a:r>
            <a:r>
              <a:rPr lang="cs">
                <a:solidFill>
                  <a:srgbClr val="000000"/>
                </a:solidFill>
                <a:latin typeface="Courier New"/>
                <a:ea typeface="Courier New"/>
                <a:cs typeface="Courier New"/>
                <a:sym typeface="Courier New"/>
              </a:rPr>
              <a:t>PI * radius * radius;</a:t>
            </a:r>
            <a:endParaRPr/>
          </a:p>
          <a:p>
            <a:pPr indent="0" lvl="0" marL="0" marR="0" rtl="0" algn="l">
              <a:spcBef>
                <a:spcPts val="0"/>
              </a:spcBef>
              <a:spcAft>
                <a:spcPts val="0"/>
              </a:spcAft>
              <a:buNone/>
            </a:pPr>
            <a:r>
              <a:rPr lang="cs">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p:txBody>
      </p:sp>
      <p:sp>
        <p:nvSpPr>
          <p:cNvPr id="896" name="Google Shape;896;p117"/>
          <p:cNvSpPr/>
          <p:nvPr/>
        </p:nvSpPr>
        <p:spPr>
          <a:xfrm>
            <a:off x="839600" y="634600"/>
            <a:ext cx="30435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 name="Google Shape;897;p117"/>
          <p:cNvSpPr txBox="1"/>
          <p:nvPr/>
        </p:nvSpPr>
        <p:spPr>
          <a:xfrm>
            <a:off x="795338" y="1829991"/>
            <a:ext cx="12921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radius</a:t>
            </a:r>
            <a:endParaRPr/>
          </a:p>
        </p:txBody>
      </p:sp>
      <p:sp>
        <p:nvSpPr>
          <p:cNvPr id="898" name="Google Shape;898;p117"/>
          <p:cNvSpPr/>
          <p:nvPr/>
        </p:nvSpPr>
        <p:spPr>
          <a:xfrm>
            <a:off x="2122488" y="1851422"/>
            <a:ext cx="671400" cy="3798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
        <p:nvSpPr>
          <p:cNvPr id="899" name="Google Shape;899;p117"/>
          <p:cNvSpPr/>
          <p:nvPr/>
        </p:nvSpPr>
        <p:spPr>
          <a:xfrm>
            <a:off x="3681413" y="932260"/>
            <a:ext cx="1557300" cy="37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5538.96</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18"/>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118"/>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000000"/>
                </a:solidFill>
                <a:latin typeface="Courier New"/>
                <a:ea typeface="Courier New"/>
                <a:cs typeface="Courier New"/>
                <a:sym typeface="Courier New"/>
              </a:rPr>
              <a:t> 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
        <p:nvSpPr>
          <p:cNvPr id="906" name="Google Shape;906;p118"/>
          <p:cNvSpPr/>
          <p:nvPr/>
        </p:nvSpPr>
        <p:spPr>
          <a:xfrm>
            <a:off x="2110300" y="593913"/>
            <a:ext cx="18477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7" name="Google Shape;907;p118"/>
          <p:cNvSpPr txBox="1"/>
          <p:nvPr/>
        </p:nvSpPr>
        <p:spPr>
          <a:xfrm>
            <a:off x="571500" y="1856185"/>
            <a:ext cx="368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t>
            </a:r>
            <a:endParaRPr/>
          </a:p>
        </p:txBody>
      </p:sp>
      <p:sp>
        <p:nvSpPr>
          <p:cNvPr id="908" name="Google Shape;908;p118"/>
          <p:cNvSpPr/>
          <p:nvPr/>
        </p:nvSpPr>
        <p:spPr>
          <a:xfrm>
            <a:off x="1090613" y="1878806"/>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
        <p:nvSpPr>
          <p:cNvPr id="909" name="Google Shape;909;p118"/>
          <p:cNvSpPr/>
          <p:nvPr/>
        </p:nvSpPr>
        <p:spPr>
          <a:xfrm>
            <a:off x="4806950" y="758428"/>
            <a:ext cx="1557300" cy="37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5538.96</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19"/>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119"/>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000000"/>
                </a:solidFill>
                <a:latin typeface="Courier New"/>
                <a:ea typeface="Courier New"/>
                <a:cs typeface="Courier New"/>
                <a:sym typeface="Courier New"/>
              </a:rPr>
              <a:t> 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
        <p:nvSpPr>
          <p:cNvPr id="916" name="Google Shape;916;p119"/>
          <p:cNvSpPr/>
          <p:nvPr/>
        </p:nvSpPr>
        <p:spPr>
          <a:xfrm>
            <a:off x="646113" y="595313"/>
            <a:ext cx="40401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7" name="Google Shape;917;p119"/>
          <p:cNvSpPr txBox="1"/>
          <p:nvPr/>
        </p:nvSpPr>
        <p:spPr>
          <a:xfrm>
            <a:off x="571500" y="1856185"/>
            <a:ext cx="368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t>
            </a:r>
            <a:endParaRPr/>
          </a:p>
        </p:txBody>
      </p:sp>
      <p:sp>
        <p:nvSpPr>
          <p:cNvPr id="918" name="Google Shape;918;p119"/>
          <p:cNvSpPr/>
          <p:nvPr/>
        </p:nvSpPr>
        <p:spPr>
          <a:xfrm>
            <a:off x="1090613" y="1878806"/>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
        <p:nvSpPr>
          <p:cNvPr id="919" name="Google Shape;919;p119"/>
          <p:cNvSpPr/>
          <p:nvPr/>
        </p:nvSpPr>
        <p:spPr>
          <a:xfrm>
            <a:off x="4806950" y="758428"/>
            <a:ext cx="1557300" cy="37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5538.96</a:t>
            </a:r>
            <a:endParaRPr/>
          </a:p>
        </p:txBody>
      </p:sp>
      <p:sp>
        <p:nvSpPr>
          <p:cNvPr id="920" name="Google Shape;920;p119"/>
          <p:cNvSpPr txBox="1"/>
          <p:nvPr/>
        </p:nvSpPr>
        <p:spPr>
          <a:xfrm>
            <a:off x="2325688" y="1874044"/>
            <a:ext cx="922200" cy="3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area</a:t>
            </a:r>
            <a:endParaRPr/>
          </a:p>
        </p:txBody>
      </p:sp>
      <p:sp>
        <p:nvSpPr>
          <p:cNvPr id="921" name="Google Shape;921;p119"/>
          <p:cNvSpPr/>
          <p:nvPr/>
        </p:nvSpPr>
        <p:spPr>
          <a:xfrm>
            <a:off x="3436938" y="1884760"/>
            <a:ext cx="15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5538.96</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20"/>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120"/>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000000"/>
                </a:solidFill>
                <a:latin typeface="Courier New"/>
                <a:ea typeface="Courier New"/>
                <a:cs typeface="Courier New"/>
                <a:sym typeface="Courier New"/>
              </a:rPr>
              <a:t> 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
        <p:nvSpPr>
          <p:cNvPr id="928" name="Google Shape;928;p120"/>
          <p:cNvSpPr/>
          <p:nvPr/>
        </p:nvSpPr>
        <p:spPr>
          <a:xfrm>
            <a:off x="569913" y="822722"/>
            <a:ext cx="40401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9" name="Google Shape;929;p120"/>
          <p:cNvSpPr txBox="1"/>
          <p:nvPr/>
        </p:nvSpPr>
        <p:spPr>
          <a:xfrm>
            <a:off x="571500" y="1856185"/>
            <a:ext cx="368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t>
            </a:r>
            <a:endParaRPr/>
          </a:p>
        </p:txBody>
      </p:sp>
      <p:sp>
        <p:nvSpPr>
          <p:cNvPr id="930" name="Google Shape;930;p120"/>
          <p:cNvSpPr/>
          <p:nvPr/>
        </p:nvSpPr>
        <p:spPr>
          <a:xfrm>
            <a:off x="1090613" y="1878806"/>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
        <p:nvSpPr>
          <p:cNvPr id="931" name="Google Shape;931;p120"/>
          <p:cNvSpPr txBox="1"/>
          <p:nvPr/>
        </p:nvSpPr>
        <p:spPr>
          <a:xfrm>
            <a:off x="2325688" y="1874044"/>
            <a:ext cx="922200" cy="3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area</a:t>
            </a:r>
            <a:endParaRPr/>
          </a:p>
        </p:txBody>
      </p:sp>
      <p:sp>
        <p:nvSpPr>
          <p:cNvPr id="932" name="Google Shape;932;p120"/>
          <p:cNvSpPr/>
          <p:nvPr/>
        </p:nvSpPr>
        <p:spPr>
          <a:xfrm>
            <a:off x="3436938" y="1884760"/>
            <a:ext cx="15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5538.96</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21"/>
          <p:cNvSpPr/>
          <p:nvPr/>
        </p:nvSpPr>
        <p:spPr>
          <a:xfrm>
            <a:off x="201613" y="172641"/>
            <a:ext cx="8212200" cy="2283600"/>
          </a:xfrm>
          <a:prstGeom prst="rect">
            <a:avLst/>
          </a:prstGeom>
          <a:solidFill>
            <a:srgbClr val="D4DDF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121"/>
          <p:cNvSpPr txBox="1"/>
          <p:nvPr/>
        </p:nvSpPr>
        <p:spPr>
          <a:xfrm>
            <a:off x="320675" y="-272653"/>
            <a:ext cx="8524800" cy="2080200"/>
          </a:xfrm>
          <a:prstGeom prst="rect">
            <a:avLst/>
          </a:prstGeom>
          <a:noFill/>
          <a:ln>
            <a:noFill/>
          </a:ln>
        </p:spPr>
        <p:txBody>
          <a:bodyPr anchorCtr="0" anchor="t" bIns="44450" lIns="90475" spcFirstLastPara="1" rIns="90475" wrap="square" tIns="44450">
            <a:noAutofit/>
          </a:bodyPr>
          <a:lstStyle/>
          <a:p>
            <a:pPr indent="-342900" lvl="0" marL="342900" marR="0" rtl="0" algn="l">
              <a:spcBef>
                <a:spcPts val="0"/>
              </a:spcBef>
              <a:spcAft>
                <a:spcPts val="0"/>
              </a:spcAft>
              <a:buNone/>
            </a:pPr>
            <a:r>
              <a:t/>
            </a:r>
            <a:endParaRPr b="1">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t/>
            </a:r>
            <a:endParaRPr>
              <a:solidFill>
                <a:schemeClr val="lt2"/>
              </a:solidFill>
              <a:latin typeface="Courier New"/>
              <a:ea typeface="Courier New"/>
              <a:cs typeface="Courier New"/>
              <a:sym typeface="Courier New"/>
            </a:endParaRPr>
          </a:p>
          <a:p>
            <a:pPr indent="-342900" lvl="0" marL="342900" marR="0" rtl="0" algn="l">
              <a:spcBef>
                <a:spcPts val="0"/>
              </a:spcBef>
              <a:spcAft>
                <a:spcPts val="0"/>
              </a:spcAft>
              <a:buNone/>
            </a:pPr>
            <a:r>
              <a:rPr b="1" lang="cs">
                <a:solidFill>
                  <a:srgbClr val="B70051"/>
                </a:solidFill>
                <a:latin typeface="Courier New"/>
                <a:ea typeface="Courier New"/>
                <a:cs typeface="Courier New"/>
                <a:sym typeface="Courier New"/>
              </a:rPr>
              <a:t>private void</a:t>
            </a:r>
            <a:r>
              <a:rPr b="1" lang="cs">
                <a:solidFill>
                  <a:srgbClr val="660066"/>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run() {</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000000"/>
                </a:solidFill>
                <a:latin typeface="Courier New"/>
                <a:ea typeface="Courier New"/>
                <a:cs typeface="Courier New"/>
                <a:sym typeface="Courier New"/>
              </a:rPr>
              <a:t> r = readPositive(</a:t>
            </a:r>
            <a:r>
              <a:rPr lang="cs">
                <a:solidFill>
                  <a:srgbClr val="0000FF"/>
                </a:solidFill>
                <a:latin typeface="Courier New"/>
                <a:ea typeface="Courier New"/>
                <a:cs typeface="Courier New"/>
                <a:sym typeface="Courier New"/>
              </a:rPr>
              <a:t>“Enter radius: “</a:t>
            </a: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b="1" lang="cs">
                <a:solidFill>
                  <a:srgbClr val="B70051"/>
                </a:solidFill>
                <a:latin typeface="Courier New"/>
                <a:ea typeface="Courier New"/>
                <a:cs typeface="Courier New"/>
                <a:sym typeface="Courier New"/>
              </a:rPr>
              <a:t>double</a:t>
            </a:r>
            <a:r>
              <a:rPr lang="cs">
                <a:solidFill>
                  <a:srgbClr val="B70051"/>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area = getArea(r);</a:t>
            </a:r>
            <a:endParaRPr/>
          </a:p>
          <a:p>
            <a:pPr indent="-342900" lvl="0" marL="342900" marR="0" rtl="0" algn="l">
              <a:spcBef>
                <a:spcPts val="0"/>
              </a:spcBef>
              <a:spcAft>
                <a:spcPts val="0"/>
              </a:spcAft>
              <a:buNone/>
            </a:pPr>
            <a:r>
              <a:rPr lang="cs">
                <a:solidFill>
                  <a:schemeClr val="lt2"/>
                </a:solidFill>
                <a:latin typeface="Courier New"/>
                <a:ea typeface="Courier New"/>
                <a:cs typeface="Courier New"/>
                <a:sym typeface="Courier New"/>
              </a:rPr>
              <a:t>  </a:t>
            </a:r>
            <a:r>
              <a:rPr lang="cs">
                <a:solidFill>
                  <a:srgbClr val="000000"/>
                </a:solidFill>
                <a:latin typeface="Courier New"/>
                <a:ea typeface="Courier New"/>
                <a:cs typeface="Courier New"/>
                <a:sym typeface="Courier New"/>
              </a:rPr>
              <a:t> println(area);</a:t>
            </a:r>
            <a:endParaRPr/>
          </a:p>
          <a:p>
            <a:pPr indent="-342900" lvl="0" marL="342900" marR="0" rtl="0" algn="l">
              <a:spcBef>
                <a:spcPts val="0"/>
              </a:spcBef>
              <a:spcAft>
                <a:spcPts val="0"/>
              </a:spcAft>
              <a:buNone/>
            </a:pPr>
            <a:r>
              <a:rPr lang="cs">
                <a:solidFill>
                  <a:srgbClr val="000000"/>
                </a:solidFill>
                <a:latin typeface="Courier New"/>
                <a:ea typeface="Courier New"/>
                <a:cs typeface="Courier New"/>
                <a:sym typeface="Courier New"/>
              </a:rPr>
              <a:t>}</a:t>
            </a:r>
            <a:endParaRPr/>
          </a:p>
          <a:p>
            <a:pPr indent="-342900" lvl="0" marL="342900" marR="0" rtl="0" algn="l">
              <a:spcBef>
                <a:spcPts val="0"/>
              </a:spcBef>
              <a:spcAft>
                <a:spcPts val="0"/>
              </a:spcAft>
              <a:buNone/>
            </a:pPr>
            <a:r>
              <a:t/>
            </a:r>
            <a:endParaRPr b="1">
              <a:solidFill>
                <a:srgbClr val="000000"/>
              </a:solidFill>
              <a:latin typeface="Courier New"/>
              <a:ea typeface="Courier New"/>
              <a:cs typeface="Courier New"/>
              <a:sym typeface="Courier New"/>
            </a:endParaRPr>
          </a:p>
        </p:txBody>
      </p:sp>
      <p:sp>
        <p:nvSpPr>
          <p:cNvPr id="939" name="Google Shape;939;p121"/>
          <p:cNvSpPr/>
          <p:nvPr/>
        </p:nvSpPr>
        <p:spPr>
          <a:xfrm>
            <a:off x="317500" y="995363"/>
            <a:ext cx="303300" cy="270300"/>
          </a:xfrm>
          <a:prstGeom prst="roundRect">
            <a:avLst>
              <a:gd fmla="val 16667" name="adj"/>
            </a:avLst>
          </a:prstGeom>
          <a:noFill/>
          <a:ln cap="flat" cmpd="sng" w="38100">
            <a:solidFill>
              <a:srgbClr val="008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0" name="Google Shape;940;p121"/>
          <p:cNvSpPr txBox="1"/>
          <p:nvPr/>
        </p:nvSpPr>
        <p:spPr>
          <a:xfrm>
            <a:off x="571500" y="1856185"/>
            <a:ext cx="368400" cy="3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r</a:t>
            </a:r>
            <a:endParaRPr/>
          </a:p>
        </p:txBody>
      </p:sp>
      <p:sp>
        <p:nvSpPr>
          <p:cNvPr id="941" name="Google Shape;941;p121"/>
          <p:cNvSpPr/>
          <p:nvPr/>
        </p:nvSpPr>
        <p:spPr>
          <a:xfrm>
            <a:off x="1090613" y="1878806"/>
            <a:ext cx="6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42</a:t>
            </a:r>
            <a:endParaRPr/>
          </a:p>
        </p:txBody>
      </p:sp>
      <p:sp>
        <p:nvSpPr>
          <p:cNvPr id="942" name="Google Shape;942;p121"/>
          <p:cNvSpPr txBox="1"/>
          <p:nvPr/>
        </p:nvSpPr>
        <p:spPr>
          <a:xfrm>
            <a:off x="2325688" y="1874044"/>
            <a:ext cx="922200" cy="345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10000"/>
                </a:solidFill>
                <a:latin typeface="Courier"/>
                <a:ea typeface="Courier"/>
                <a:cs typeface="Courier"/>
                <a:sym typeface="Courier"/>
              </a:rPr>
              <a:t>area</a:t>
            </a:r>
            <a:endParaRPr/>
          </a:p>
        </p:txBody>
      </p:sp>
      <p:sp>
        <p:nvSpPr>
          <p:cNvPr id="943" name="Google Shape;943;p121"/>
          <p:cNvSpPr/>
          <p:nvPr/>
        </p:nvSpPr>
        <p:spPr>
          <a:xfrm>
            <a:off x="3436938" y="1884760"/>
            <a:ext cx="1569900" cy="378600"/>
          </a:xfrm>
          <a:prstGeom prst="rect">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cs" sz="1800">
                <a:solidFill>
                  <a:srgbClr val="010000"/>
                </a:solidFill>
                <a:latin typeface="Courier"/>
                <a:ea typeface="Courier"/>
                <a:cs typeface="Courier"/>
                <a:sym typeface="Courier"/>
              </a:rPr>
              <a:t>5538.96</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p122"/>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More practise...</a:t>
            </a:r>
            <a:endParaRPr b="1" sz="4800">
              <a:solidFill>
                <a:srgbClr val="FFD700"/>
              </a:solidFill>
              <a:latin typeface="Indie Flower"/>
              <a:ea typeface="Indie Flower"/>
              <a:cs typeface="Indie Flower"/>
              <a:sym typeface="Indie Flower"/>
            </a:endParaRPr>
          </a:p>
        </p:txBody>
      </p:sp>
      <p:pic>
        <p:nvPicPr>
          <p:cNvPr id="949" name="Google Shape;949;p122"/>
          <p:cNvPicPr preferRelativeResize="0"/>
          <p:nvPr/>
        </p:nvPicPr>
        <p:blipFill rotWithShape="1">
          <a:blip r:embed="rId3">
            <a:alphaModFix/>
          </a:blip>
          <a:srcRect b="0" l="0" r="0" t="12326"/>
          <a:stretch/>
        </p:blipFill>
        <p:spPr>
          <a:xfrm>
            <a:off x="1971675" y="989224"/>
            <a:ext cx="5095875" cy="31650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pic>
        <p:nvPicPr>
          <p:cNvPr id="954" name="Google Shape;954;p123"/>
          <p:cNvPicPr preferRelativeResize="0"/>
          <p:nvPr/>
        </p:nvPicPr>
        <p:blipFill rotWithShape="1">
          <a:blip r:embed="rId3">
            <a:alphaModFix/>
          </a:blip>
          <a:srcRect b="0" l="0" r="0" t="12326"/>
          <a:stretch/>
        </p:blipFill>
        <p:spPr>
          <a:xfrm>
            <a:off x="1971675" y="989224"/>
            <a:ext cx="5095875" cy="3165050"/>
          </a:xfrm>
          <a:prstGeom prst="rect">
            <a:avLst/>
          </a:prstGeom>
          <a:noFill/>
          <a:ln>
            <a:noFill/>
          </a:ln>
        </p:spPr>
      </p:pic>
      <p:pic>
        <p:nvPicPr>
          <p:cNvPr id="955" name="Google Shape;955;p123"/>
          <p:cNvPicPr preferRelativeResize="0"/>
          <p:nvPr/>
        </p:nvPicPr>
        <p:blipFill>
          <a:blip r:embed="rId4">
            <a:alphaModFix/>
          </a:blip>
          <a:stretch>
            <a:fillRect/>
          </a:stretch>
        </p:blipFill>
        <p:spPr>
          <a:xfrm>
            <a:off x="1714500" y="304800"/>
            <a:ext cx="6248400" cy="45339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pic>
        <p:nvPicPr>
          <p:cNvPr id="960" name="Google Shape;960;p124"/>
          <p:cNvPicPr preferRelativeResize="0"/>
          <p:nvPr/>
        </p:nvPicPr>
        <p:blipFill rotWithShape="1">
          <a:blip r:embed="rId3">
            <a:alphaModFix/>
          </a:blip>
          <a:srcRect b="0" l="0" r="0" t="12326"/>
          <a:stretch/>
        </p:blipFill>
        <p:spPr>
          <a:xfrm>
            <a:off x="1971675" y="989224"/>
            <a:ext cx="5095875" cy="3165050"/>
          </a:xfrm>
          <a:prstGeom prst="rect">
            <a:avLst/>
          </a:prstGeom>
          <a:noFill/>
          <a:ln>
            <a:noFill/>
          </a:ln>
        </p:spPr>
      </p:pic>
      <p:pic>
        <p:nvPicPr>
          <p:cNvPr id="961" name="Google Shape;961;p124"/>
          <p:cNvPicPr preferRelativeResize="0"/>
          <p:nvPr/>
        </p:nvPicPr>
        <p:blipFill>
          <a:blip r:embed="rId4">
            <a:alphaModFix/>
          </a:blip>
          <a:stretch>
            <a:fillRect/>
          </a:stretch>
        </p:blipFill>
        <p:spPr>
          <a:xfrm>
            <a:off x="1714500" y="304800"/>
            <a:ext cx="6248400" cy="4533900"/>
          </a:xfrm>
          <a:prstGeom prst="rect">
            <a:avLst/>
          </a:prstGeom>
          <a:noFill/>
          <a:ln>
            <a:noFill/>
          </a:ln>
        </p:spPr>
      </p:pic>
      <p:pic>
        <p:nvPicPr>
          <p:cNvPr id="962" name="Google Shape;962;p124"/>
          <p:cNvPicPr preferRelativeResize="0"/>
          <p:nvPr/>
        </p:nvPicPr>
        <p:blipFill>
          <a:blip r:embed="rId5">
            <a:alphaModFix/>
          </a:blip>
          <a:stretch>
            <a:fillRect/>
          </a:stretch>
        </p:blipFill>
        <p:spPr>
          <a:xfrm>
            <a:off x="3249875" y="1666875"/>
            <a:ext cx="3463692" cy="2407839"/>
          </a:xfrm>
          <a:prstGeom prst="rect">
            <a:avLst/>
          </a:prstGeom>
          <a:noFill/>
          <a:ln>
            <a:noFill/>
          </a:ln>
        </p:spPr>
      </p:pic>
      <p:sp>
        <p:nvSpPr>
          <p:cNvPr id="963" name="Google Shape;963;p124"/>
          <p:cNvSpPr txBox="1"/>
          <p:nvPr/>
        </p:nvSpPr>
        <p:spPr>
          <a:xfrm flipH="1">
            <a:off x="3412275" y="3553269"/>
            <a:ext cx="5504700" cy="9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6000">
                <a:solidFill>
                  <a:srgbClr val="DC4029"/>
                </a:solidFill>
                <a:latin typeface="Impact"/>
                <a:ea typeface="Impact"/>
                <a:cs typeface="Impact"/>
                <a:sym typeface="Impact"/>
              </a:rPr>
              <a:t>WAIT</a:t>
            </a:r>
            <a:r>
              <a:rPr b="1" lang="cs" sz="6000">
                <a:solidFill>
                  <a:srgbClr val="DC4029"/>
                </a:solidFill>
                <a:latin typeface="Impact"/>
                <a:ea typeface="Impact"/>
                <a:cs typeface="Impact"/>
                <a:sym typeface="Impact"/>
              </a:rPr>
              <a:t>,</a:t>
            </a:r>
            <a:r>
              <a:rPr b="1" lang="cs" sz="6000">
                <a:solidFill>
                  <a:srgbClr val="DC4029"/>
                </a:solidFill>
                <a:latin typeface="Impact"/>
                <a:ea typeface="Impact"/>
                <a:cs typeface="Impact"/>
                <a:sym typeface="Impact"/>
              </a:rPr>
              <a:t> WHAT?</a:t>
            </a:r>
            <a:endParaRPr b="1" sz="6000">
              <a:solidFill>
                <a:srgbClr val="DC4029"/>
              </a:solidFill>
              <a:latin typeface="Impact"/>
              <a:ea typeface="Impact"/>
              <a:cs typeface="Impact"/>
              <a:sym typeface="Impac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125"/>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There is a BUG!</a:t>
            </a:r>
            <a:endParaRPr b="1" sz="4800">
              <a:solidFill>
                <a:srgbClr val="FFD700"/>
              </a:solidFill>
              <a:latin typeface="Indie Flower"/>
              <a:ea typeface="Indie Flower"/>
              <a:cs typeface="Indie Flower"/>
              <a:sym typeface="Indie Flower"/>
            </a:endParaRPr>
          </a:p>
        </p:txBody>
      </p:sp>
      <p:pic>
        <p:nvPicPr>
          <p:cNvPr id="969" name="Google Shape;969;p125"/>
          <p:cNvPicPr preferRelativeResize="0"/>
          <p:nvPr/>
        </p:nvPicPr>
        <p:blipFill>
          <a:blip r:embed="rId3">
            <a:alphaModFix/>
          </a:blip>
          <a:stretch>
            <a:fillRect/>
          </a:stretch>
        </p:blipFill>
        <p:spPr>
          <a:xfrm>
            <a:off x="2200275" y="979790"/>
            <a:ext cx="5095875" cy="3609975"/>
          </a:xfrm>
          <a:prstGeom prst="rect">
            <a:avLst/>
          </a:prstGeom>
          <a:noFill/>
          <a:ln>
            <a:noFill/>
          </a:ln>
        </p:spPr>
      </p:pic>
      <p:sp>
        <p:nvSpPr>
          <p:cNvPr id="970" name="Google Shape;970;p125"/>
          <p:cNvSpPr txBox="1"/>
          <p:nvPr/>
        </p:nvSpPr>
        <p:spPr>
          <a:xfrm>
            <a:off x="7401625" y="3232225"/>
            <a:ext cx="575700" cy="37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Calibri"/>
                <a:ea typeface="Calibri"/>
                <a:cs typeface="Calibri"/>
                <a:sym typeface="Calibri"/>
              </a:rPr>
              <a:t>x: 3</a:t>
            </a:r>
            <a:endParaRPr>
              <a:latin typeface="Calibri"/>
              <a:ea typeface="Calibri"/>
              <a:cs typeface="Calibri"/>
              <a:sym typeface="Calibri"/>
            </a:endParaRPr>
          </a:p>
        </p:txBody>
      </p:sp>
      <p:sp>
        <p:nvSpPr>
          <p:cNvPr id="971" name="Google Shape;971;p125"/>
          <p:cNvSpPr/>
          <p:nvPr/>
        </p:nvSpPr>
        <p:spPr>
          <a:xfrm>
            <a:off x="2896800" y="3195325"/>
            <a:ext cx="1675200" cy="280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126"/>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There is a BUG!</a:t>
            </a:r>
            <a:endParaRPr b="1" sz="4800">
              <a:solidFill>
                <a:srgbClr val="FFD700"/>
              </a:solidFill>
              <a:latin typeface="Indie Flower"/>
              <a:ea typeface="Indie Flower"/>
              <a:cs typeface="Indie Flower"/>
              <a:sym typeface="Indie Flower"/>
            </a:endParaRPr>
          </a:p>
        </p:txBody>
      </p:sp>
      <p:pic>
        <p:nvPicPr>
          <p:cNvPr id="977" name="Google Shape;977;p126"/>
          <p:cNvPicPr preferRelativeResize="0"/>
          <p:nvPr/>
        </p:nvPicPr>
        <p:blipFill>
          <a:blip r:embed="rId3">
            <a:alphaModFix/>
          </a:blip>
          <a:stretch>
            <a:fillRect/>
          </a:stretch>
        </p:blipFill>
        <p:spPr>
          <a:xfrm>
            <a:off x="2200275" y="979790"/>
            <a:ext cx="5095875" cy="3609975"/>
          </a:xfrm>
          <a:prstGeom prst="rect">
            <a:avLst/>
          </a:prstGeom>
          <a:noFill/>
          <a:ln>
            <a:noFill/>
          </a:ln>
        </p:spPr>
      </p:pic>
      <p:sp>
        <p:nvSpPr>
          <p:cNvPr id="978" name="Google Shape;978;p126"/>
          <p:cNvSpPr txBox="1"/>
          <p:nvPr/>
        </p:nvSpPr>
        <p:spPr>
          <a:xfrm>
            <a:off x="7401625" y="3232225"/>
            <a:ext cx="575700" cy="37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Calibri"/>
                <a:ea typeface="Calibri"/>
                <a:cs typeface="Calibri"/>
                <a:sym typeface="Calibri"/>
              </a:rPr>
              <a:t>x: 3</a:t>
            </a:r>
            <a:endParaRPr>
              <a:latin typeface="Calibri"/>
              <a:ea typeface="Calibri"/>
              <a:cs typeface="Calibri"/>
              <a:sym typeface="Calibri"/>
            </a:endParaRPr>
          </a:p>
        </p:txBody>
      </p:sp>
      <p:sp>
        <p:nvSpPr>
          <p:cNvPr id="979" name="Google Shape;979;p126"/>
          <p:cNvSpPr/>
          <p:nvPr/>
        </p:nvSpPr>
        <p:spPr>
          <a:xfrm>
            <a:off x="2287650" y="1689900"/>
            <a:ext cx="4195500" cy="280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26"/>
          <p:cNvSpPr txBox="1"/>
          <p:nvPr/>
        </p:nvSpPr>
        <p:spPr>
          <a:xfrm>
            <a:off x="7401625" y="1641900"/>
            <a:ext cx="1040400" cy="37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Calibri"/>
                <a:ea typeface="Calibri"/>
                <a:cs typeface="Calibri"/>
                <a:sym typeface="Calibri"/>
              </a:rPr>
              <a:t>int </a:t>
            </a:r>
            <a:r>
              <a:rPr lang="cs">
                <a:latin typeface="Calibri"/>
                <a:ea typeface="Calibri"/>
                <a:cs typeface="Calibri"/>
                <a:sym typeface="Calibri"/>
              </a:rPr>
              <a:t>x = 3</a:t>
            </a:r>
            <a:endParaRPr>
              <a:latin typeface="Calibri"/>
              <a:ea typeface="Calibri"/>
              <a:cs typeface="Calibri"/>
              <a:sym typeface="Calibri"/>
            </a:endParaRPr>
          </a:p>
        </p:txBody>
      </p:sp>
      <p:pic>
        <p:nvPicPr>
          <p:cNvPr id="981" name="Google Shape;981;p126"/>
          <p:cNvPicPr preferRelativeResize="0"/>
          <p:nvPr/>
        </p:nvPicPr>
        <p:blipFill rotWithShape="1">
          <a:blip r:embed="rId4">
            <a:alphaModFix/>
          </a:blip>
          <a:srcRect b="0" l="0" r="0" t="0"/>
          <a:stretch/>
        </p:blipFill>
        <p:spPr>
          <a:xfrm>
            <a:off x="152070" y="2966553"/>
            <a:ext cx="2088400" cy="2088400"/>
          </a:xfrm>
          <a:prstGeom prst="rect">
            <a:avLst/>
          </a:prstGeom>
          <a:noFill/>
          <a:ln>
            <a:noFill/>
          </a:ln>
        </p:spPr>
      </p:pic>
      <p:sp>
        <p:nvSpPr>
          <p:cNvPr id="982" name="Google Shape;982;p126"/>
          <p:cNvSpPr txBox="1"/>
          <p:nvPr/>
        </p:nvSpPr>
        <p:spPr>
          <a:xfrm>
            <a:off x="1372575" y="4036575"/>
            <a:ext cx="4797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Calibri"/>
                <a:ea typeface="Calibri"/>
                <a:cs typeface="Calibri"/>
                <a:sym typeface="Calibri"/>
              </a:rPr>
              <a:t>x</a:t>
            </a:r>
            <a:endParaRPr>
              <a:latin typeface="Calibri"/>
              <a:ea typeface="Calibri"/>
              <a:cs typeface="Calibri"/>
              <a:sym typeface="Calibri"/>
            </a:endParaRPr>
          </a:p>
        </p:txBody>
      </p:sp>
      <p:pic>
        <p:nvPicPr>
          <p:cNvPr id="983" name="Google Shape;983;p126"/>
          <p:cNvPicPr preferRelativeResize="0"/>
          <p:nvPr/>
        </p:nvPicPr>
        <p:blipFill rotWithShape="1">
          <a:blip r:embed="rId4">
            <a:alphaModFix/>
          </a:blip>
          <a:srcRect b="0" l="0" r="0" t="0"/>
          <a:stretch/>
        </p:blipFill>
        <p:spPr>
          <a:xfrm>
            <a:off x="152070" y="785953"/>
            <a:ext cx="2088400" cy="2088400"/>
          </a:xfrm>
          <a:prstGeom prst="rect">
            <a:avLst/>
          </a:prstGeom>
          <a:noFill/>
          <a:ln>
            <a:noFill/>
          </a:ln>
        </p:spPr>
      </p:pic>
      <p:sp>
        <p:nvSpPr>
          <p:cNvPr id="984" name="Google Shape;984;p126"/>
          <p:cNvSpPr txBox="1"/>
          <p:nvPr/>
        </p:nvSpPr>
        <p:spPr>
          <a:xfrm>
            <a:off x="1372575" y="1855975"/>
            <a:ext cx="4797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Calibri"/>
                <a:ea typeface="Calibri"/>
                <a:cs typeface="Calibri"/>
                <a:sym typeface="Calibri"/>
              </a:rPr>
              <a:t>x</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46"/>
          <p:cNvPicPr preferRelativeResize="0"/>
          <p:nvPr/>
        </p:nvPicPr>
        <p:blipFill>
          <a:blip r:embed="rId3">
            <a:alphaModFix/>
          </a:blip>
          <a:stretch>
            <a:fillRect/>
          </a:stretch>
        </p:blipFill>
        <p:spPr>
          <a:xfrm>
            <a:off x="1799025" y="2373450"/>
            <a:ext cx="2505075" cy="1362075"/>
          </a:xfrm>
          <a:prstGeom prst="rect">
            <a:avLst/>
          </a:prstGeom>
          <a:noFill/>
          <a:ln>
            <a:noFill/>
          </a:ln>
        </p:spPr>
      </p:pic>
      <p:sp>
        <p:nvSpPr>
          <p:cNvPr id="243" name="Google Shape;243;p46"/>
          <p:cNvSpPr txBox="1"/>
          <p:nvPr/>
        </p:nvSpPr>
        <p:spPr>
          <a:xfrm>
            <a:off x="5411875" y="2386750"/>
            <a:ext cx="972300" cy="399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t>15</a:t>
            </a:r>
            <a:endParaRPr/>
          </a:p>
        </p:txBody>
      </p:sp>
      <p:sp>
        <p:nvSpPr>
          <p:cNvPr id="244" name="Google Shape;244;p46"/>
          <p:cNvSpPr txBox="1"/>
          <p:nvPr/>
        </p:nvSpPr>
        <p:spPr>
          <a:xfrm>
            <a:off x="6523900" y="2457525"/>
            <a:ext cx="54762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1800">
                <a:latin typeface="Consolas"/>
                <a:ea typeface="Consolas"/>
                <a:cs typeface="Consolas"/>
                <a:sym typeface="Consolas"/>
              </a:rPr>
              <a:t>life</a:t>
            </a:r>
            <a:endParaRPr sz="1800">
              <a:latin typeface="Consolas"/>
              <a:ea typeface="Consolas"/>
              <a:cs typeface="Consolas"/>
              <a:sym typeface="Consolas"/>
            </a:endParaRPr>
          </a:p>
        </p:txBody>
      </p:sp>
      <p:cxnSp>
        <p:nvCxnSpPr>
          <p:cNvPr id="245" name="Google Shape;245;p46"/>
          <p:cNvCxnSpPr/>
          <p:nvPr/>
        </p:nvCxnSpPr>
        <p:spPr>
          <a:xfrm flipH="1" rot="10800000">
            <a:off x="1180775" y="3504225"/>
            <a:ext cx="570300" cy="10200"/>
          </a:xfrm>
          <a:prstGeom prst="straightConnector1">
            <a:avLst/>
          </a:prstGeom>
          <a:noFill/>
          <a:ln cap="flat" cmpd="sng" w="38100">
            <a:solidFill>
              <a:srgbClr val="FF0000"/>
            </a:solidFill>
            <a:prstDash val="solid"/>
            <a:round/>
            <a:headEnd len="med" w="med" type="none"/>
            <a:tailEnd len="med" w="med" type="triangle"/>
          </a:ln>
        </p:spPr>
      </p:cxnSp>
      <p:sp>
        <p:nvSpPr>
          <p:cNvPr id="246" name="Google Shape;246;p46"/>
          <p:cNvSpPr txBox="1"/>
          <p:nvPr/>
        </p:nvSpPr>
        <p:spPr>
          <a:xfrm>
            <a:off x="5411875" y="3033550"/>
            <a:ext cx="972300" cy="3999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t>100</a:t>
            </a:r>
            <a:endParaRPr/>
          </a:p>
        </p:txBody>
      </p:sp>
      <p:sp>
        <p:nvSpPr>
          <p:cNvPr id="247" name="Google Shape;247;p46"/>
          <p:cNvSpPr txBox="1"/>
          <p:nvPr/>
        </p:nvSpPr>
        <p:spPr>
          <a:xfrm>
            <a:off x="6523900" y="3104325"/>
            <a:ext cx="54762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1800">
                <a:latin typeface="Consolas"/>
                <a:ea typeface="Consolas"/>
                <a:cs typeface="Consolas"/>
                <a:sym typeface="Consolas"/>
              </a:rPr>
              <a:t>life2</a:t>
            </a:r>
            <a:endParaRPr sz="1800">
              <a:latin typeface="Consolas"/>
              <a:ea typeface="Consolas"/>
              <a:cs typeface="Consolas"/>
              <a:sym typeface="Consolas"/>
            </a:endParaRPr>
          </a:p>
        </p:txBody>
      </p:sp>
      <p:sp>
        <p:nvSpPr>
          <p:cNvPr id="248" name="Google Shape;248;p46"/>
          <p:cNvSpPr/>
          <p:nvPr/>
        </p:nvSpPr>
        <p:spPr>
          <a:xfrm>
            <a:off x="150" y="-6"/>
            <a:ext cx="9143700" cy="927900"/>
          </a:xfrm>
          <a:prstGeom prst="rect">
            <a:avLst/>
          </a:prstGeom>
          <a:solidFill>
            <a:srgbClr val="0000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solidFill>
                  <a:srgbClr val="FFD700"/>
                </a:solidFill>
                <a:latin typeface="Indie Flower"/>
                <a:ea typeface="Indie Flower"/>
                <a:cs typeface="Indie Flower"/>
                <a:sym typeface="Indie Flower"/>
              </a:rPr>
              <a:t>What do you think this does?</a:t>
            </a:r>
            <a:endParaRPr i="0" sz="4800" u="none" cap="none" strike="noStrike">
              <a:solidFill>
                <a:srgbClr val="FFD700"/>
              </a:solidFill>
              <a:latin typeface="Indie Flower"/>
              <a:ea typeface="Indie Flower"/>
              <a:cs typeface="Indie Flower"/>
              <a:sym typeface="Indie Flowe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p127"/>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There is a BUG!</a:t>
            </a:r>
            <a:endParaRPr b="1" sz="4800">
              <a:solidFill>
                <a:srgbClr val="FFD700"/>
              </a:solidFill>
              <a:latin typeface="Indie Flower"/>
              <a:ea typeface="Indie Flower"/>
              <a:cs typeface="Indie Flower"/>
              <a:sym typeface="Indie Flower"/>
            </a:endParaRPr>
          </a:p>
        </p:txBody>
      </p:sp>
      <p:pic>
        <p:nvPicPr>
          <p:cNvPr id="990" name="Google Shape;990;p127"/>
          <p:cNvPicPr preferRelativeResize="0"/>
          <p:nvPr/>
        </p:nvPicPr>
        <p:blipFill>
          <a:blip r:embed="rId3">
            <a:alphaModFix/>
          </a:blip>
          <a:stretch>
            <a:fillRect/>
          </a:stretch>
        </p:blipFill>
        <p:spPr>
          <a:xfrm>
            <a:off x="2200275" y="979790"/>
            <a:ext cx="5095875" cy="3609975"/>
          </a:xfrm>
          <a:prstGeom prst="rect">
            <a:avLst/>
          </a:prstGeom>
          <a:noFill/>
          <a:ln>
            <a:noFill/>
          </a:ln>
        </p:spPr>
      </p:pic>
      <p:sp>
        <p:nvSpPr>
          <p:cNvPr id="991" name="Google Shape;991;p127"/>
          <p:cNvSpPr txBox="1"/>
          <p:nvPr/>
        </p:nvSpPr>
        <p:spPr>
          <a:xfrm>
            <a:off x="7401625" y="3232225"/>
            <a:ext cx="575700" cy="37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Calibri"/>
                <a:ea typeface="Calibri"/>
                <a:cs typeface="Calibri"/>
                <a:sym typeface="Calibri"/>
              </a:rPr>
              <a:t>x: 3</a:t>
            </a:r>
            <a:endParaRPr>
              <a:latin typeface="Calibri"/>
              <a:ea typeface="Calibri"/>
              <a:cs typeface="Calibri"/>
              <a:sym typeface="Calibri"/>
            </a:endParaRPr>
          </a:p>
        </p:txBody>
      </p:sp>
      <p:sp>
        <p:nvSpPr>
          <p:cNvPr id="992" name="Google Shape;992;p127"/>
          <p:cNvSpPr/>
          <p:nvPr/>
        </p:nvSpPr>
        <p:spPr>
          <a:xfrm>
            <a:off x="2287650" y="1986475"/>
            <a:ext cx="4195500" cy="280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27"/>
          <p:cNvSpPr txBox="1"/>
          <p:nvPr/>
        </p:nvSpPr>
        <p:spPr>
          <a:xfrm>
            <a:off x="7401625" y="1938475"/>
            <a:ext cx="575700" cy="37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Calibri"/>
                <a:ea typeface="Calibri"/>
                <a:cs typeface="Calibri"/>
                <a:sym typeface="Calibri"/>
              </a:rPr>
              <a:t>x: 8</a:t>
            </a:r>
            <a:endParaRPr>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28"/>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There is a BUG!</a:t>
            </a:r>
            <a:endParaRPr b="1" sz="4800">
              <a:solidFill>
                <a:srgbClr val="FFD700"/>
              </a:solidFill>
              <a:latin typeface="Indie Flower"/>
              <a:ea typeface="Indie Flower"/>
              <a:cs typeface="Indie Flower"/>
              <a:sym typeface="Indie Flower"/>
            </a:endParaRPr>
          </a:p>
        </p:txBody>
      </p:sp>
      <p:pic>
        <p:nvPicPr>
          <p:cNvPr id="999" name="Google Shape;999;p128"/>
          <p:cNvPicPr preferRelativeResize="0"/>
          <p:nvPr/>
        </p:nvPicPr>
        <p:blipFill>
          <a:blip r:embed="rId3">
            <a:alphaModFix/>
          </a:blip>
          <a:stretch>
            <a:fillRect/>
          </a:stretch>
        </p:blipFill>
        <p:spPr>
          <a:xfrm>
            <a:off x="2200275" y="979790"/>
            <a:ext cx="5095875" cy="3609975"/>
          </a:xfrm>
          <a:prstGeom prst="rect">
            <a:avLst/>
          </a:prstGeom>
          <a:noFill/>
          <a:ln>
            <a:noFill/>
          </a:ln>
        </p:spPr>
      </p:pic>
      <p:sp>
        <p:nvSpPr>
          <p:cNvPr id="1000" name="Google Shape;1000;p128"/>
          <p:cNvSpPr txBox="1"/>
          <p:nvPr/>
        </p:nvSpPr>
        <p:spPr>
          <a:xfrm>
            <a:off x="7401625" y="3232225"/>
            <a:ext cx="575700" cy="37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Calibri"/>
                <a:ea typeface="Calibri"/>
                <a:cs typeface="Calibri"/>
                <a:sym typeface="Calibri"/>
              </a:rPr>
              <a:t>x: 3</a:t>
            </a:r>
            <a:endParaRPr>
              <a:latin typeface="Calibri"/>
              <a:ea typeface="Calibri"/>
              <a:cs typeface="Calibri"/>
              <a:sym typeface="Calibri"/>
            </a:endParaRPr>
          </a:p>
        </p:txBody>
      </p:sp>
      <p:sp>
        <p:nvSpPr>
          <p:cNvPr id="1001" name="Google Shape;1001;p128"/>
          <p:cNvSpPr/>
          <p:nvPr/>
        </p:nvSpPr>
        <p:spPr>
          <a:xfrm>
            <a:off x="2287650" y="2291250"/>
            <a:ext cx="4195500" cy="280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2" name="Google Shape;1002;p128"/>
          <p:cNvPicPr preferRelativeResize="0"/>
          <p:nvPr/>
        </p:nvPicPr>
        <p:blipFill>
          <a:blip r:embed="rId4">
            <a:alphaModFix/>
          </a:blip>
          <a:stretch>
            <a:fillRect/>
          </a:stretch>
        </p:blipFill>
        <p:spPr>
          <a:xfrm>
            <a:off x="7103875" y="1372940"/>
            <a:ext cx="1895475" cy="1824395"/>
          </a:xfrm>
          <a:prstGeom prst="rect">
            <a:avLst/>
          </a:prstGeom>
          <a:noFill/>
          <a:ln>
            <a:noFill/>
          </a:ln>
        </p:spPr>
      </p:pic>
      <p:sp>
        <p:nvSpPr>
          <p:cNvPr id="1003" name="Google Shape;1003;p128"/>
          <p:cNvSpPr txBox="1"/>
          <p:nvPr/>
        </p:nvSpPr>
        <p:spPr>
          <a:xfrm>
            <a:off x="7977325" y="2291250"/>
            <a:ext cx="2388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Calibri"/>
                <a:ea typeface="Calibri"/>
                <a:cs typeface="Calibri"/>
                <a:sym typeface="Calibri"/>
              </a:rPr>
              <a:t>x</a:t>
            </a:r>
            <a:endParaRPr>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129"/>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There is a BUG!</a:t>
            </a:r>
            <a:endParaRPr b="1" sz="4800">
              <a:solidFill>
                <a:srgbClr val="FFD700"/>
              </a:solidFill>
              <a:latin typeface="Indie Flower"/>
              <a:ea typeface="Indie Flower"/>
              <a:cs typeface="Indie Flower"/>
              <a:sym typeface="Indie Flower"/>
            </a:endParaRPr>
          </a:p>
        </p:txBody>
      </p:sp>
      <p:pic>
        <p:nvPicPr>
          <p:cNvPr id="1009" name="Google Shape;1009;p129"/>
          <p:cNvPicPr preferRelativeResize="0"/>
          <p:nvPr/>
        </p:nvPicPr>
        <p:blipFill>
          <a:blip r:embed="rId3">
            <a:alphaModFix/>
          </a:blip>
          <a:stretch>
            <a:fillRect/>
          </a:stretch>
        </p:blipFill>
        <p:spPr>
          <a:xfrm>
            <a:off x="2200275" y="979790"/>
            <a:ext cx="5095875" cy="3609975"/>
          </a:xfrm>
          <a:prstGeom prst="rect">
            <a:avLst/>
          </a:prstGeom>
          <a:noFill/>
          <a:ln>
            <a:noFill/>
          </a:ln>
        </p:spPr>
      </p:pic>
      <p:sp>
        <p:nvSpPr>
          <p:cNvPr id="1010" name="Google Shape;1010;p129"/>
          <p:cNvSpPr txBox="1"/>
          <p:nvPr/>
        </p:nvSpPr>
        <p:spPr>
          <a:xfrm>
            <a:off x="7401625" y="3232225"/>
            <a:ext cx="575700" cy="37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cs">
                <a:latin typeface="Calibri"/>
                <a:ea typeface="Calibri"/>
                <a:cs typeface="Calibri"/>
                <a:sym typeface="Calibri"/>
              </a:rPr>
              <a:t>x: 3</a:t>
            </a:r>
            <a:endParaRPr>
              <a:latin typeface="Calibri"/>
              <a:ea typeface="Calibri"/>
              <a:cs typeface="Calibri"/>
              <a:sym typeface="Calibri"/>
            </a:endParaRPr>
          </a:p>
        </p:txBody>
      </p:sp>
      <p:sp>
        <p:nvSpPr>
          <p:cNvPr id="1011" name="Google Shape;1011;p129"/>
          <p:cNvSpPr/>
          <p:nvPr/>
        </p:nvSpPr>
        <p:spPr>
          <a:xfrm>
            <a:off x="2313825" y="3800425"/>
            <a:ext cx="4615500" cy="280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30"/>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Correct program</a:t>
            </a:r>
            <a:endParaRPr b="1" sz="4800">
              <a:solidFill>
                <a:srgbClr val="FFD700"/>
              </a:solidFill>
              <a:latin typeface="Indie Flower"/>
              <a:ea typeface="Indie Flower"/>
              <a:cs typeface="Indie Flower"/>
              <a:sym typeface="Indie Flower"/>
            </a:endParaRPr>
          </a:p>
        </p:txBody>
      </p:sp>
      <p:pic>
        <p:nvPicPr>
          <p:cNvPr id="1017" name="Google Shape;1017;p130"/>
          <p:cNvPicPr preferRelativeResize="0"/>
          <p:nvPr/>
        </p:nvPicPr>
        <p:blipFill>
          <a:blip r:embed="rId3">
            <a:alphaModFix/>
          </a:blip>
          <a:stretch>
            <a:fillRect/>
          </a:stretch>
        </p:blipFill>
        <p:spPr>
          <a:xfrm>
            <a:off x="2200275" y="1227440"/>
            <a:ext cx="4638675" cy="3381375"/>
          </a:xfrm>
          <a:prstGeom prst="rect">
            <a:avLst/>
          </a:prstGeom>
          <a:noFill/>
          <a:ln>
            <a:noFill/>
          </a:ln>
        </p:spPr>
      </p:pic>
      <p:pic>
        <p:nvPicPr>
          <p:cNvPr id="1018" name="Google Shape;1018;p130"/>
          <p:cNvPicPr preferRelativeResize="0"/>
          <p:nvPr/>
        </p:nvPicPr>
        <p:blipFill>
          <a:blip r:embed="rId4">
            <a:alphaModFix/>
          </a:blip>
          <a:stretch>
            <a:fillRect/>
          </a:stretch>
        </p:blipFill>
        <p:spPr>
          <a:xfrm>
            <a:off x="6343650" y="2286000"/>
            <a:ext cx="2306850" cy="22119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131"/>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WOrks also with a different name</a:t>
            </a:r>
            <a:endParaRPr b="1" sz="4800">
              <a:solidFill>
                <a:srgbClr val="FFD700"/>
              </a:solidFill>
              <a:latin typeface="Indie Flower"/>
              <a:ea typeface="Indie Flower"/>
              <a:cs typeface="Indie Flower"/>
              <a:sym typeface="Indie Flower"/>
            </a:endParaRPr>
          </a:p>
        </p:txBody>
      </p:sp>
      <p:pic>
        <p:nvPicPr>
          <p:cNvPr id="1024" name="Google Shape;1024;p131"/>
          <p:cNvPicPr preferRelativeResize="0"/>
          <p:nvPr/>
        </p:nvPicPr>
        <p:blipFill>
          <a:blip r:embed="rId3">
            <a:alphaModFix/>
          </a:blip>
          <a:stretch>
            <a:fillRect/>
          </a:stretch>
        </p:blipFill>
        <p:spPr>
          <a:xfrm>
            <a:off x="2295525" y="1132190"/>
            <a:ext cx="4638675" cy="33813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32"/>
          <p:cNvSpPr txBox="1"/>
          <p:nvPr/>
        </p:nvSpPr>
        <p:spPr>
          <a:xfrm>
            <a:off x="0" y="-17860"/>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Print vs. Return</a:t>
            </a:r>
            <a:endParaRPr b="1" sz="4800">
              <a:solidFill>
                <a:srgbClr val="FFD700"/>
              </a:solidFill>
              <a:latin typeface="Indie Flower"/>
              <a:ea typeface="Indie Flower"/>
              <a:cs typeface="Indie Flower"/>
              <a:sym typeface="Indie Flower"/>
            </a:endParaRPr>
          </a:p>
        </p:txBody>
      </p:sp>
      <p:sp>
        <p:nvSpPr>
          <p:cNvPr id="1030" name="Google Shape;1030;p132"/>
          <p:cNvSpPr txBox="1"/>
          <p:nvPr/>
        </p:nvSpPr>
        <p:spPr>
          <a:xfrm>
            <a:off x="0" y="4333315"/>
            <a:ext cx="9144000" cy="559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entury Gothic"/>
              <a:buNone/>
            </a:pPr>
            <a:r>
              <a:rPr b="1" lang="cs" sz="4800">
                <a:solidFill>
                  <a:srgbClr val="FFD700"/>
                </a:solidFill>
                <a:latin typeface="Indie Flower"/>
                <a:ea typeface="Indie Flower"/>
                <a:cs typeface="Indie Flower"/>
                <a:sym typeface="Indie Flower"/>
              </a:rPr>
              <a:t>Both programs do the same thing</a:t>
            </a:r>
            <a:endParaRPr b="1" sz="4800">
              <a:solidFill>
                <a:srgbClr val="FFD700"/>
              </a:solidFill>
              <a:latin typeface="Indie Flower"/>
              <a:ea typeface="Indie Flower"/>
              <a:cs typeface="Indie Flower"/>
              <a:sym typeface="Indie Flower"/>
            </a:endParaRPr>
          </a:p>
        </p:txBody>
      </p:sp>
      <p:pic>
        <p:nvPicPr>
          <p:cNvPr id="1031" name="Google Shape;1031;p132"/>
          <p:cNvPicPr preferRelativeResize="0"/>
          <p:nvPr/>
        </p:nvPicPr>
        <p:blipFill>
          <a:blip r:embed="rId3">
            <a:alphaModFix/>
          </a:blip>
          <a:stretch>
            <a:fillRect/>
          </a:stretch>
        </p:blipFill>
        <p:spPr>
          <a:xfrm>
            <a:off x="180869" y="738269"/>
            <a:ext cx="4103175" cy="1522375"/>
          </a:xfrm>
          <a:prstGeom prst="rect">
            <a:avLst/>
          </a:prstGeom>
          <a:noFill/>
          <a:ln>
            <a:noFill/>
          </a:ln>
        </p:spPr>
      </p:pic>
      <p:pic>
        <p:nvPicPr>
          <p:cNvPr id="1032" name="Google Shape;1032;p132"/>
          <p:cNvPicPr preferRelativeResize="0"/>
          <p:nvPr/>
        </p:nvPicPr>
        <p:blipFill>
          <a:blip r:embed="rId4">
            <a:alphaModFix/>
          </a:blip>
          <a:stretch>
            <a:fillRect/>
          </a:stretch>
        </p:blipFill>
        <p:spPr>
          <a:xfrm>
            <a:off x="4572000" y="2065269"/>
            <a:ext cx="4231551" cy="176787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36" name="Shape 1036"/>
        <p:cNvGrpSpPr/>
        <p:nvPr/>
      </p:nvGrpSpPr>
      <p:grpSpPr>
        <a:xfrm>
          <a:off x="0" y="0"/>
          <a:ext cx="0" cy="0"/>
          <a:chOff x="0" y="0"/>
          <a:chExt cx="0" cy="0"/>
        </a:xfrm>
      </p:grpSpPr>
      <p:pic>
        <p:nvPicPr>
          <p:cNvPr id="1037" name="Google Shape;1037;p133"/>
          <p:cNvPicPr preferRelativeResize="0"/>
          <p:nvPr/>
        </p:nvPicPr>
        <p:blipFill rotWithShape="1">
          <a:blip r:embed="rId3">
            <a:alphaModFix/>
          </a:blip>
          <a:srcRect b="37523" l="4902" r="5306" t="35950"/>
          <a:stretch/>
        </p:blipFill>
        <p:spPr>
          <a:xfrm>
            <a:off x="636975" y="1178925"/>
            <a:ext cx="7949450" cy="2348300"/>
          </a:xfrm>
          <a:prstGeom prst="rect">
            <a:avLst/>
          </a:prstGeom>
          <a:noFill/>
          <a:ln>
            <a:noFill/>
          </a:ln>
        </p:spPr>
      </p:pic>
      <p:sp>
        <p:nvSpPr>
          <p:cNvPr id="1038" name="Google Shape;1038;p133"/>
          <p:cNvSpPr txBox="1"/>
          <p:nvPr/>
        </p:nvSpPr>
        <p:spPr>
          <a:xfrm>
            <a:off x="3110225" y="627475"/>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4800">
                <a:solidFill>
                  <a:srgbClr val="FFFF00"/>
                </a:solidFill>
                <a:latin typeface="Indie Flower"/>
                <a:ea typeface="Indie Flower"/>
                <a:cs typeface="Indie Flower"/>
                <a:sym typeface="Indie Flower"/>
              </a:rPr>
              <a:t>THAT’S IT</a:t>
            </a:r>
            <a:endParaRPr b="1" sz="4800">
              <a:solidFill>
                <a:srgbClr val="FFFF00"/>
              </a:solidFill>
              <a:latin typeface="Indie Flower"/>
              <a:ea typeface="Indie Flower"/>
              <a:cs typeface="Indie Flower"/>
              <a:sym typeface="Indie Flowe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